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101"/>
  </p:notesMasterIdLst>
  <p:sldIdLst>
    <p:sldId id="256" r:id="rId2"/>
    <p:sldId id="762" r:id="rId3"/>
    <p:sldId id="763" r:id="rId4"/>
    <p:sldId id="764" r:id="rId5"/>
    <p:sldId id="765" r:id="rId6"/>
    <p:sldId id="766" r:id="rId7"/>
    <p:sldId id="760" r:id="rId8"/>
    <p:sldId id="356" r:id="rId9"/>
    <p:sldId id="266" r:id="rId10"/>
    <p:sldId id="767" r:id="rId11"/>
    <p:sldId id="768" r:id="rId12"/>
    <p:sldId id="635" r:id="rId13"/>
    <p:sldId id="683" r:id="rId14"/>
    <p:sldId id="636" r:id="rId15"/>
    <p:sldId id="684" r:id="rId16"/>
    <p:sldId id="685" r:id="rId17"/>
    <p:sldId id="686" r:id="rId18"/>
    <p:sldId id="687" r:id="rId19"/>
    <p:sldId id="688" r:id="rId20"/>
    <p:sldId id="690" r:id="rId21"/>
    <p:sldId id="691" r:id="rId22"/>
    <p:sldId id="692" r:id="rId23"/>
    <p:sldId id="693" r:id="rId24"/>
    <p:sldId id="694" r:id="rId25"/>
    <p:sldId id="695" r:id="rId26"/>
    <p:sldId id="696" r:id="rId27"/>
    <p:sldId id="697" r:id="rId28"/>
    <p:sldId id="639" r:id="rId29"/>
    <p:sldId id="640" r:id="rId30"/>
    <p:sldId id="641" r:id="rId31"/>
    <p:sldId id="769" r:id="rId32"/>
    <p:sldId id="642" r:id="rId33"/>
    <p:sldId id="700" r:id="rId34"/>
    <p:sldId id="701" r:id="rId35"/>
    <p:sldId id="702" r:id="rId36"/>
    <p:sldId id="703" r:id="rId37"/>
    <p:sldId id="770" r:id="rId38"/>
    <p:sldId id="771" r:id="rId39"/>
    <p:sldId id="772" r:id="rId40"/>
    <p:sldId id="704" r:id="rId41"/>
    <p:sldId id="773" r:id="rId42"/>
    <p:sldId id="775" r:id="rId43"/>
    <p:sldId id="774" r:id="rId44"/>
    <p:sldId id="776" r:id="rId45"/>
    <p:sldId id="783" r:id="rId46"/>
    <p:sldId id="784" r:id="rId47"/>
    <p:sldId id="779" r:id="rId48"/>
    <p:sldId id="777" r:id="rId49"/>
    <p:sldId id="780" r:id="rId50"/>
    <p:sldId id="782" r:id="rId51"/>
    <p:sldId id="707" r:id="rId52"/>
    <p:sldId id="710" r:id="rId53"/>
    <p:sldId id="711" r:id="rId54"/>
    <p:sldId id="708" r:id="rId55"/>
    <p:sldId id="709" r:id="rId56"/>
    <p:sldId id="712" r:id="rId57"/>
    <p:sldId id="713" r:id="rId58"/>
    <p:sldId id="714" r:id="rId59"/>
    <p:sldId id="715" r:id="rId60"/>
    <p:sldId id="716" r:id="rId61"/>
    <p:sldId id="717" r:id="rId62"/>
    <p:sldId id="719" r:id="rId63"/>
    <p:sldId id="721" r:id="rId64"/>
    <p:sldId id="722" r:id="rId65"/>
    <p:sldId id="724" r:id="rId66"/>
    <p:sldId id="726" r:id="rId67"/>
    <p:sldId id="727" r:id="rId68"/>
    <p:sldId id="728" r:id="rId69"/>
    <p:sldId id="729" r:id="rId70"/>
    <p:sldId id="730" r:id="rId71"/>
    <p:sldId id="723" r:id="rId72"/>
    <p:sldId id="731" r:id="rId73"/>
    <p:sldId id="732" r:id="rId74"/>
    <p:sldId id="733" r:id="rId75"/>
    <p:sldId id="734" r:id="rId76"/>
    <p:sldId id="735" r:id="rId77"/>
    <p:sldId id="736" r:id="rId78"/>
    <p:sldId id="737" r:id="rId79"/>
    <p:sldId id="738" r:id="rId80"/>
    <p:sldId id="739" r:id="rId81"/>
    <p:sldId id="740" r:id="rId82"/>
    <p:sldId id="741" r:id="rId83"/>
    <p:sldId id="742" r:id="rId84"/>
    <p:sldId id="743" r:id="rId85"/>
    <p:sldId id="744" r:id="rId86"/>
    <p:sldId id="745" r:id="rId87"/>
    <p:sldId id="746" r:id="rId88"/>
    <p:sldId id="747" r:id="rId89"/>
    <p:sldId id="748" r:id="rId90"/>
    <p:sldId id="749" r:id="rId91"/>
    <p:sldId id="750" r:id="rId92"/>
    <p:sldId id="751" r:id="rId93"/>
    <p:sldId id="752" r:id="rId94"/>
    <p:sldId id="753" r:id="rId95"/>
    <p:sldId id="755" r:id="rId96"/>
    <p:sldId id="754" r:id="rId97"/>
    <p:sldId id="756" r:id="rId98"/>
    <p:sldId id="757" r:id="rId99"/>
    <p:sldId id="758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80648" autoAdjust="0"/>
  </p:normalViewPr>
  <p:slideViewPr>
    <p:cSldViewPr snapToGrid="0" snapToObjects="1">
      <p:cViewPr varScale="1">
        <p:scale>
          <a:sx n="96" d="100"/>
          <a:sy n="96" d="100"/>
        </p:scale>
        <p:origin x="112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2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1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8E9B-9938-FE4B-AE28-1C6AC5DA2731}" type="datetimeFigureOut">
              <a:rPr kumimoji="1" lang="zh-CN" altLang="en-US" smtClean="0"/>
              <a:t>2022/12/8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215D2-4FF9-AF41-91A8-41FD4B9A9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77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955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48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68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3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>
              <a:lnSpc>
                <a:spcPct val="150000"/>
              </a:lnSpc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>
              <a:lnSpc>
                <a:spcPct val="150000"/>
              </a:lnSpc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>
              <a:lnSpc>
                <a:spcPct val="150000"/>
              </a:lnSpc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9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5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0230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A7E41A03-B49E-475D-9249-DA66275C0A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3F507056-742E-49A2-B937-099E28DCD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81FBA8B0-3A49-48EE-9C47-5080F84E06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6C26C2B0-5B19-4599-9DD4-50F88B02D2A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0456863D-D865-436E-8912-D3A9672F39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06464"/>
            <a:ext cx="10515600" cy="78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1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8" r:id="rId2"/>
    <p:sldLayoutId id="2147483729" r:id="rId3"/>
    <p:sldLayoutId id="2147483734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6.tmp"/><Relationship Id="rId5" Type="http://schemas.openxmlformats.org/officeDocument/2006/relationships/tags" Target="../tags/tag23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6.tmp"/><Relationship Id="rId5" Type="http://schemas.openxmlformats.org/officeDocument/2006/relationships/tags" Target="../tags/tag14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3.xml"/><Relationship Id="rId9" Type="http://schemas.openxmlformats.org/officeDocument/2006/relationships/tags" Target="../tags/tag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6.tmp"/><Relationship Id="rId5" Type="http://schemas.openxmlformats.org/officeDocument/2006/relationships/tags" Target="../tags/tag32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10" Type="http://schemas.openxmlformats.org/officeDocument/2006/relationships/tags" Target="../tags/tag46.xml"/><Relationship Id="rId19" Type="http://schemas.openxmlformats.org/officeDocument/2006/relationships/image" Target="../media/image6.tmp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6.tmp"/><Relationship Id="rId5" Type="http://schemas.openxmlformats.org/officeDocument/2006/relationships/tags" Target="../tags/tag5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100" y="1995858"/>
            <a:ext cx="7543800" cy="130126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4400" b="1" dirty="0"/>
              <a:t>汇编语言与逆向技术</a:t>
            </a:r>
            <a:br>
              <a:rPr lang="en-US" sz="4400" dirty="0"/>
            </a:br>
            <a:br>
              <a:rPr lang="en-US" sz="3200" dirty="0"/>
            </a:br>
            <a:r>
              <a:rPr lang="zh-CN" altLang="en-US" sz="3200" dirty="0"/>
              <a:t>第</a:t>
            </a:r>
            <a:r>
              <a:rPr lang="en-US" altLang="zh-CN" sz="3200" dirty="0"/>
              <a:t>4</a:t>
            </a:r>
            <a:r>
              <a:rPr lang="zh-CN" altLang="en-US" sz="3200" dirty="0"/>
              <a:t>章 国产鲲鹏</a:t>
            </a:r>
            <a:r>
              <a:rPr lang="en-US" altLang="zh-CN" sz="3200" dirty="0"/>
              <a:t>CPU</a:t>
            </a:r>
            <a:r>
              <a:rPr lang="zh-CN" altLang="en-US" sz="3200" dirty="0"/>
              <a:t>汇编语言编程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895600" y="3646185"/>
            <a:ext cx="64008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王志</a:t>
            </a:r>
            <a:r>
              <a:rPr lang="en-US" altLang="zh-CN" sz="3600" b="0" i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pPr algn="ctr" defTabSz="914400"/>
            <a:r>
              <a:rPr lang="en-US" altLang="zh-CN" sz="28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zwang@nankai.edu.cn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895600" y="4853343"/>
            <a:ext cx="6400800" cy="1494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28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8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/>
            <a:r>
              <a:rPr lang="en-US" altLang="zh-CN" sz="28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2022-2023</a:t>
            </a:r>
            <a:r>
              <a:rPr lang="zh-CN" altLang="en-US" sz="28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8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72F42-5606-48F8-AC6D-913F3A15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的发展过程</a:t>
            </a:r>
          </a:p>
        </p:txBody>
      </p:sp>
      <p:sp>
        <p:nvSpPr>
          <p:cNvPr id="5" name="AutoShape 4" descr="ARM reveals details of 64-bit ARMv8 architecture">
            <a:extLst>
              <a:ext uri="{FF2B5EF4-FFF2-40B4-BE49-F238E27FC236}">
                <a16:creationId xmlns:a16="http://schemas.microsoft.com/office/drawing/2014/main" id="{99FEDEA4-40A9-4110-9293-5AE44829A4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 descr="The ARMv8-A architecture and its ongoing development - Architectures and  Processors blog - Arm Community blogs - Arm Community">
            <a:extLst>
              <a:ext uri="{FF2B5EF4-FFF2-40B4-BE49-F238E27FC236}">
                <a16:creationId xmlns:a16="http://schemas.microsoft.com/office/drawing/2014/main" id="{52F52B59-A1FE-46C7-879A-2130867359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69" y="1809301"/>
            <a:ext cx="6502262" cy="442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6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F2F55-2E03-45D2-9D40-47EACE2E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ARMv8-A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种执行状态（</a:t>
            </a:r>
            <a:r>
              <a:rPr lang="en-US" altLang="zh-CN" dirty="0"/>
              <a:t>Execution States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3165A-E03D-463D-98DD-21ABB4652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AArch32</a:t>
            </a:r>
          </a:p>
          <a:p>
            <a:r>
              <a:rPr lang="en-US" altLang="zh-CN" dirty="0"/>
              <a:t>AArch64</a:t>
            </a:r>
          </a:p>
          <a:p>
            <a:r>
              <a:rPr lang="zh-CN" altLang="en-US" dirty="0"/>
              <a:t>指令集、寄存器不同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F62A1C-E8D4-4592-8BDE-6CE8758E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331" y="2509009"/>
            <a:ext cx="5784574" cy="31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2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1AF2A-EA56-4441-85A3-904A8598B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AArch32</a:t>
            </a:r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A32</a:t>
            </a:r>
            <a:r>
              <a:rPr lang="zh-CN" altLang="en-US" dirty="0"/>
              <a:t>（</a:t>
            </a:r>
            <a:r>
              <a:rPr lang="en-US" altLang="zh-CN" dirty="0"/>
              <a:t>ARM</a:t>
            </a:r>
            <a:r>
              <a:rPr lang="zh-CN" altLang="en-US" dirty="0"/>
              <a:t>）和</a:t>
            </a:r>
            <a:r>
              <a:rPr lang="en-US" altLang="zh-CN" dirty="0"/>
              <a:t>T32</a:t>
            </a:r>
            <a:r>
              <a:rPr lang="zh-CN" altLang="en-US" dirty="0"/>
              <a:t>（</a:t>
            </a:r>
            <a:r>
              <a:rPr lang="en-US" altLang="zh-CN" dirty="0"/>
              <a:t>Thumb</a:t>
            </a:r>
            <a:r>
              <a:rPr lang="zh-CN" altLang="en-US" dirty="0"/>
              <a:t>）两种指令集</a:t>
            </a:r>
            <a:endParaRPr lang="en-US" altLang="zh-CN" dirty="0"/>
          </a:p>
          <a:p>
            <a:pPr lvl="1"/>
            <a:r>
              <a:rPr lang="zh-CN" altLang="en-US" dirty="0"/>
              <a:t>提供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zh-CN" altLang="en-US" dirty="0"/>
              <a:t>个</a:t>
            </a:r>
            <a:r>
              <a:rPr lang="en-US" altLang="zh-CN" dirty="0"/>
              <a:t>32</a:t>
            </a:r>
            <a:r>
              <a:rPr lang="zh-CN" altLang="en-US" dirty="0"/>
              <a:t>位通用寄存器</a:t>
            </a:r>
            <a:endParaRPr lang="en-US" altLang="zh-CN" dirty="0"/>
          </a:p>
          <a:p>
            <a:pPr lvl="1"/>
            <a:r>
              <a:rPr lang="zh-CN" altLang="en-US" dirty="0"/>
              <a:t>提供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32</a:t>
            </a:r>
            <a:r>
              <a:rPr lang="zh-CN" altLang="en-US" dirty="0"/>
              <a:t>位程序计数器</a:t>
            </a:r>
            <a:r>
              <a:rPr lang="en-US" altLang="zh-CN" dirty="0"/>
              <a:t>PC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个堆栈指针</a:t>
            </a:r>
            <a:r>
              <a:rPr lang="en-US" altLang="zh-CN" dirty="0"/>
              <a:t>SP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个链接寄存器</a:t>
            </a:r>
            <a:r>
              <a:rPr lang="en-US" altLang="zh-CN" dirty="0"/>
              <a:t>LR</a:t>
            </a:r>
          </a:p>
          <a:p>
            <a:pPr lvl="1"/>
            <a:r>
              <a:rPr lang="zh-CN" altLang="en-US" dirty="0"/>
              <a:t>提供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64</a:t>
            </a:r>
            <a:r>
              <a:rPr lang="zh-CN" altLang="en-US" dirty="0"/>
              <a:t>位寄存器用于增强</a:t>
            </a:r>
            <a:r>
              <a:rPr lang="en-US" altLang="zh-CN" dirty="0"/>
              <a:t>SIMD</a:t>
            </a:r>
            <a:r>
              <a:rPr lang="zh-CN" altLang="en-US" dirty="0"/>
              <a:t>向量和标量浮点运算</a:t>
            </a:r>
            <a:endParaRPr lang="en-US" altLang="zh-CN" dirty="0"/>
          </a:p>
          <a:p>
            <a:pPr lvl="1"/>
            <a:r>
              <a:rPr lang="zh-CN" altLang="en-US" dirty="0"/>
              <a:t>一组处理状态</a:t>
            </a:r>
            <a:r>
              <a:rPr lang="en-US" altLang="zh-CN" dirty="0"/>
              <a:t>PSTATE</a:t>
            </a:r>
            <a:r>
              <a:rPr lang="zh-CN" altLang="en-US" dirty="0"/>
              <a:t>参数用于保存处理单元状态</a:t>
            </a:r>
            <a:endParaRPr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328B84-7C3F-63EE-2581-76842888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6464"/>
            <a:ext cx="10515600" cy="784224"/>
          </a:xfrm>
        </p:spPr>
        <p:txBody>
          <a:bodyPr/>
          <a:lstStyle/>
          <a:p>
            <a:r>
              <a:rPr lang="en-US" altLang="zh-CN" dirty="0"/>
              <a:t>ARMv8-A</a:t>
            </a:r>
            <a:r>
              <a:rPr lang="zh-CN" altLang="en-US" dirty="0"/>
              <a:t>的执行状态（</a:t>
            </a:r>
            <a:r>
              <a:rPr lang="en-US" altLang="zh-CN" dirty="0"/>
              <a:t>Execution States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5194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1AF2A-EA56-4441-85A3-904A8598B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AArch64</a:t>
            </a:r>
          </a:p>
          <a:p>
            <a:pPr lvl="1"/>
            <a:r>
              <a:rPr lang="zh-CN" altLang="en-US" dirty="0"/>
              <a:t>支持</a:t>
            </a:r>
            <a:r>
              <a:rPr lang="zh-CN" altLang="en-US" dirty="0">
                <a:solidFill>
                  <a:srgbClr val="FF0000"/>
                </a:solidFill>
              </a:rPr>
              <a:t>单一</a:t>
            </a:r>
            <a:r>
              <a:rPr lang="zh-CN" altLang="en-US" dirty="0"/>
              <a:t>的</a:t>
            </a:r>
            <a:r>
              <a:rPr lang="en-US" altLang="zh-CN" dirty="0"/>
              <a:t>A64</a:t>
            </a:r>
            <a:r>
              <a:rPr lang="zh-CN" altLang="en-US" dirty="0"/>
              <a:t>指令集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固定长度</a:t>
            </a:r>
            <a:r>
              <a:rPr lang="en-US" altLang="zh-CN" dirty="0"/>
              <a:t>32bits</a:t>
            </a:r>
            <a:r>
              <a:rPr lang="zh-CN" altLang="en-US" dirty="0"/>
              <a:t>的指令集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提供</a:t>
            </a:r>
            <a:r>
              <a:rPr lang="en-US" altLang="zh-CN" dirty="0">
                <a:solidFill>
                  <a:srgbClr val="FF0000"/>
                </a:solidFill>
              </a:rPr>
              <a:t>31</a:t>
            </a:r>
            <a:r>
              <a:rPr lang="zh-CN" altLang="en-US" dirty="0"/>
              <a:t>个</a:t>
            </a:r>
            <a:r>
              <a:rPr lang="en-US" altLang="zh-CN" dirty="0">
                <a:solidFill>
                  <a:srgbClr val="FF0000"/>
                </a:solidFill>
              </a:rPr>
              <a:t>64bit</a:t>
            </a:r>
            <a:r>
              <a:rPr lang="zh-CN" altLang="en-US" dirty="0"/>
              <a:t>通用寄存器</a:t>
            </a:r>
            <a:endParaRPr lang="en-US" altLang="zh-CN" dirty="0"/>
          </a:p>
          <a:p>
            <a:pPr lvl="1"/>
            <a:r>
              <a:rPr lang="zh-CN" altLang="en-US" dirty="0"/>
              <a:t>提供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64</a:t>
            </a:r>
            <a:r>
              <a:rPr lang="zh-CN" altLang="en-US" dirty="0"/>
              <a:t>位程序计数器</a:t>
            </a:r>
            <a:r>
              <a:rPr lang="en-US" altLang="zh-CN" dirty="0"/>
              <a:t>PC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若干堆栈指针</a:t>
            </a:r>
            <a:r>
              <a:rPr lang="en-US" altLang="zh-CN" dirty="0">
                <a:solidFill>
                  <a:srgbClr val="FF0000"/>
                </a:solidFill>
              </a:rPr>
              <a:t>SP</a:t>
            </a:r>
            <a:r>
              <a:rPr lang="zh-CN" altLang="en-US" dirty="0">
                <a:solidFill>
                  <a:srgbClr val="FF0000"/>
                </a:solidFill>
              </a:rPr>
              <a:t>寄存器</a:t>
            </a:r>
            <a:r>
              <a:rPr lang="zh-CN" altLang="en-US" dirty="0"/>
              <a:t>、若干异常链接寄存器</a:t>
            </a:r>
            <a:r>
              <a:rPr lang="en-US" altLang="zh-CN" dirty="0"/>
              <a:t>ELR</a:t>
            </a:r>
          </a:p>
          <a:p>
            <a:pPr lvl="1"/>
            <a:r>
              <a:rPr lang="zh-CN" altLang="en-US" dirty="0"/>
              <a:t>提供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128</a:t>
            </a:r>
            <a:r>
              <a:rPr lang="zh-CN" altLang="en-US" dirty="0"/>
              <a:t>位寄存器用于增强</a:t>
            </a:r>
            <a:r>
              <a:rPr lang="en-US" altLang="zh-CN" dirty="0"/>
              <a:t>SIMD</a:t>
            </a:r>
            <a:r>
              <a:rPr lang="zh-CN" altLang="en-US" dirty="0"/>
              <a:t>向量和标量浮点运算</a:t>
            </a:r>
            <a:endParaRPr lang="en-US" altLang="zh-CN" dirty="0"/>
          </a:p>
          <a:p>
            <a:pPr lvl="1"/>
            <a:r>
              <a:rPr lang="zh-CN" altLang="en-US" dirty="0"/>
              <a:t>一组处理状态</a:t>
            </a:r>
            <a:r>
              <a:rPr lang="en-US" altLang="zh-CN" dirty="0"/>
              <a:t>PSTATE</a:t>
            </a:r>
            <a:r>
              <a:rPr lang="zh-CN" altLang="en-US" dirty="0"/>
              <a:t>参数用于保存处理单元状态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328B84-7C3F-63EE-2581-76842888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ARMv8-A</a:t>
            </a:r>
            <a:r>
              <a:rPr lang="zh-CN" altLang="en-US" dirty="0"/>
              <a:t>的执行状态</a:t>
            </a:r>
          </a:p>
        </p:txBody>
      </p:sp>
    </p:spTree>
    <p:extLst>
      <p:ext uri="{BB962C8B-B14F-4D97-AF65-F5344CB8AC3E}">
        <p14:creationId xmlns:p14="http://schemas.microsoft.com/office/powerpoint/2010/main" val="74875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ARMv8-A</a:t>
            </a:r>
            <a:r>
              <a:rPr lang="zh-CN" altLang="en-US" dirty="0"/>
              <a:t>的执行状态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FA14FF0-C0B9-F4DA-CC8D-137C20A6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4220"/>
            <a:ext cx="10791504" cy="45028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0065254-D348-4FAE-96B3-D309ACA9FD83}"/>
              </a:ext>
            </a:extLst>
          </p:cNvPr>
          <p:cNvSpPr/>
          <p:nvPr/>
        </p:nvSpPr>
        <p:spPr>
          <a:xfrm>
            <a:off x="2935357" y="2246243"/>
            <a:ext cx="2736573" cy="311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FBA3FA-D59E-42A6-8CE4-B7EC5EBCFDA5}"/>
              </a:ext>
            </a:extLst>
          </p:cNvPr>
          <p:cNvSpPr/>
          <p:nvPr/>
        </p:nvSpPr>
        <p:spPr>
          <a:xfrm>
            <a:off x="2935356" y="4214190"/>
            <a:ext cx="3776870" cy="311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37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</a:rPr>
              <a:t>ARMv8</a:t>
            </a:r>
            <a:r>
              <a:rPr lang="zh-CN" altLang="en-US" dirty="0">
                <a:latin typeface="宋体" panose="02010600030101010101" pitchFamily="2" charset="-122"/>
              </a:rPr>
              <a:t>支持的数据类型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01C2C48-0FE7-35D2-E6DF-6C572CDF9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821814"/>
              </p:ext>
            </p:extLst>
          </p:nvPr>
        </p:nvGraphicFramePr>
        <p:xfrm>
          <a:off x="1460310" y="1910686"/>
          <a:ext cx="9485194" cy="39032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02759">
                  <a:extLst>
                    <a:ext uri="{9D8B030D-6E8A-4147-A177-3AD203B41FA5}">
                      <a16:colId xmlns:a16="http://schemas.microsoft.com/office/drawing/2014/main" val="2755825456"/>
                    </a:ext>
                  </a:extLst>
                </a:gridCol>
                <a:gridCol w="6182435">
                  <a:extLst>
                    <a:ext uri="{9D8B030D-6E8A-4147-A177-3AD203B41FA5}">
                      <a16:colId xmlns:a16="http://schemas.microsoft.com/office/drawing/2014/main" val="658974897"/>
                    </a:ext>
                  </a:extLst>
                </a:gridCol>
              </a:tblGrid>
              <a:tr h="78065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四字（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Quadword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18442"/>
                  </a:ext>
                </a:extLst>
              </a:tr>
              <a:tr h="78065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双字节（</a:t>
                      </a:r>
                      <a:r>
                        <a:rPr lang="en-US" altLang="zh-CN" sz="24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DoubleWord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008805"/>
                  </a:ext>
                </a:extLst>
              </a:tr>
              <a:tr h="78065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字（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Word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体系结构中，字的长度为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752437"/>
                  </a:ext>
                </a:extLst>
              </a:tr>
              <a:tr h="78065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半字（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Half-Word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体系结构中，半字的长度为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512323"/>
                  </a:ext>
                </a:extLst>
              </a:tr>
              <a:tr h="780651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字节（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Byte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ARM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体系结构中，字节的长度为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857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14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支持的数据类型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81CCE-47B8-2E1A-98BD-61A2357E2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69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三种</a:t>
            </a:r>
            <a:r>
              <a:rPr lang="zh-CN" altLang="en-US" dirty="0">
                <a:solidFill>
                  <a:srgbClr val="FF0000"/>
                </a:solidFill>
              </a:rPr>
              <a:t>浮点数据类型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半精度（</a:t>
            </a:r>
            <a:r>
              <a:rPr lang="en-US" altLang="zh-CN" dirty="0"/>
              <a:t>Half-precision</a:t>
            </a:r>
            <a:r>
              <a:rPr lang="zh-CN" altLang="en-US" dirty="0"/>
              <a:t>）浮点数据</a:t>
            </a:r>
            <a:endParaRPr lang="en-US" altLang="zh-CN" dirty="0"/>
          </a:p>
          <a:p>
            <a:pPr lvl="1"/>
            <a:r>
              <a:rPr lang="zh-CN" altLang="en-US" dirty="0"/>
              <a:t>单精度（</a:t>
            </a:r>
            <a:r>
              <a:rPr lang="en-US" altLang="zh-CN" dirty="0"/>
              <a:t>Single-precision</a:t>
            </a:r>
            <a:r>
              <a:rPr lang="zh-CN" altLang="en-US" dirty="0"/>
              <a:t>）浮点数据</a:t>
            </a:r>
            <a:endParaRPr lang="en-US" altLang="zh-CN" dirty="0"/>
          </a:p>
          <a:p>
            <a:pPr lvl="1"/>
            <a:r>
              <a:rPr lang="zh-CN" altLang="en-US" dirty="0"/>
              <a:t>双精度（</a:t>
            </a:r>
            <a:r>
              <a:rPr lang="en-US" altLang="zh-CN" dirty="0"/>
              <a:t>Double-precision</a:t>
            </a:r>
            <a:r>
              <a:rPr lang="zh-CN" altLang="en-US" dirty="0"/>
              <a:t>）浮点数据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03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支持的指令集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81CCE-47B8-2E1A-98BD-61A2357E2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69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AArch64</a:t>
            </a:r>
            <a:r>
              <a:rPr lang="zh-CN" altLang="en-US" dirty="0"/>
              <a:t>执行状态下</a:t>
            </a:r>
            <a:endParaRPr lang="en-US" altLang="zh-CN" dirty="0"/>
          </a:p>
          <a:p>
            <a:pPr lvl="1"/>
            <a:r>
              <a:rPr lang="zh-CN" altLang="en-US" dirty="0"/>
              <a:t>只能使用</a:t>
            </a:r>
            <a:r>
              <a:rPr lang="en-US" altLang="zh-CN" dirty="0">
                <a:solidFill>
                  <a:srgbClr val="FF0000"/>
                </a:solidFill>
              </a:rPr>
              <a:t>A64</a:t>
            </a:r>
            <a:r>
              <a:rPr lang="zh-CN" altLang="en-US" dirty="0"/>
              <a:t>指令集：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zh-CN" altLang="en-US" dirty="0">
                <a:solidFill>
                  <a:srgbClr val="FF0000"/>
                </a:solidFill>
              </a:rPr>
              <a:t>等长指令字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AArch32</a:t>
            </a:r>
            <a:r>
              <a:rPr lang="zh-CN" altLang="en-US" dirty="0"/>
              <a:t>执行状态下</a:t>
            </a:r>
            <a:endParaRPr lang="en-US" altLang="zh-CN" dirty="0"/>
          </a:p>
          <a:p>
            <a:pPr lvl="1"/>
            <a:r>
              <a:rPr lang="zh-CN" altLang="en-US" dirty="0"/>
              <a:t>可以使用</a:t>
            </a:r>
            <a:r>
              <a:rPr lang="en-US" altLang="zh-CN" dirty="0">
                <a:solidFill>
                  <a:srgbClr val="FF0000"/>
                </a:solidFill>
              </a:rPr>
              <a:t>A32</a:t>
            </a:r>
            <a:r>
              <a:rPr lang="zh-CN" altLang="en-US" dirty="0"/>
              <a:t>指令集：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zh-CN" altLang="en-US" dirty="0">
                <a:solidFill>
                  <a:srgbClr val="FF0000"/>
                </a:solidFill>
              </a:rPr>
              <a:t>等长指令字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或</a:t>
            </a:r>
            <a:r>
              <a:rPr lang="en-US" altLang="zh-CN" dirty="0">
                <a:solidFill>
                  <a:srgbClr val="FF0000"/>
                </a:solidFill>
              </a:rPr>
              <a:t>T32</a:t>
            </a:r>
            <a:r>
              <a:rPr lang="zh-CN" altLang="en-US" dirty="0"/>
              <a:t>指令集：</a:t>
            </a:r>
            <a:r>
              <a:rPr lang="en-US" altLang="zh-CN" dirty="0"/>
              <a:t>16</a:t>
            </a:r>
            <a:r>
              <a:rPr lang="zh-CN" altLang="en-US" dirty="0"/>
              <a:t>位和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zh-CN" altLang="en-US" dirty="0">
                <a:solidFill>
                  <a:srgbClr val="FF0000"/>
                </a:solidFill>
              </a:rPr>
              <a:t>可变长指令字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04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架构的异常等级与安全模型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81CCE-47B8-2E1A-98BD-61A2357E2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694"/>
            <a:ext cx="10515600" cy="784224"/>
          </a:xfrm>
        </p:spPr>
        <p:txBody>
          <a:bodyPr>
            <a:normAutofit/>
          </a:bodyPr>
          <a:lstStyle/>
          <a:p>
            <a:r>
              <a:rPr lang="zh-CN" altLang="en-US" dirty="0"/>
              <a:t>支持多级执行权限：异常等级的</a:t>
            </a:r>
            <a:r>
              <a:rPr lang="zh-CN" altLang="en-US" dirty="0">
                <a:solidFill>
                  <a:srgbClr val="FF0000"/>
                </a:solidFill>
              </a:rPr>
              <a:t>数字越大</a:t>
            </a:r>
            <a:r>
              <a:rPr lang="zh-CN" altLang="en-US" dirty="0"/>
              <a:t>，软件执行</a:t>
            </a:r>
            <a:r>
              <a:rPr lang="zh-CN" altLang="en-US" dirty="0">
                <a:solidFill>
                  <a:srgbClr val="FF0000"/>
                </a:solidFill>
              </a:rPr>
              <a:t>权限越高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B88030-ADCB-A3E4-EF17-8CBE4F07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9" y="2949503"/>
            <a:ext cx="11797455" cy="28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86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架构的异常等级与安全模型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00AC25-D6DC-93D0-9E67-B199878F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1" y="1937984"/>
            <a:ext cx="5457499" cy="39760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63F47E-E1BB-32C3-4EBD-EA8213869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56" y="1937983"/>
            <a:ext cx="5340240" cy="40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F4E42B6-2E41-4324-A0E7-0E28FC60F94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大家知道或者听过有哪些国产的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和操作系统？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105CE45-9D2E-477D-BD43-ABC7C9172CC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AAEC80-B605-4304-8B4F-9602474BF0D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DF1C9155-4678-4658-AA3A-F5386A2E10F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2F62069F-FBB5-4320-B9D5-D1318E5E90C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F04BD913-C603-475D-BC76-098166AF29C5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7F735430-0DAC-4F76-B1A9-2A8049FC547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1FDF2F3-E427-488C-8603-7776B6EE571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6349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65D8D-9AA3-9B80-E907-0AB3EEBD8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316"/>
            <a:ext cx="10515600" cy="4351338"/>
          </a:xfrm>
        </p:spPr>
        <p:txBody>
          <a:bodyPr/>
          <a:lstStyle/>
          <a:p>
            <a:r>
              <a:rPr lang="en-US" altLang="zh-CN" dirty="0"/>
              <a:t>AArch32</a:t>
            </a:r>
            <a:r>
              <a:rPr lang="zh-CN" altLang="en-US" dirty="0"/>
              <a:t>重要寄存器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206B9F-3568-3727-30C6-768A688E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020"/>
            <a:ext cx="12192000" cy="544748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32B7DAE-84AF-E176-833A-0576E5107B36}"/>
              </a:ext>
            </a:extLst>
          </p:cNvPr>
          <p:cNvSpPr/>
          <p:nvPr/>
        </p:nvSpPr>
        <p:spPr>
          <a:xfrm>
            <a:off x="2032986" y="1961965"/>
            <a:ext cx="6604987" cy="29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503B76-DD3A-DF71-10BA-E542F14EABF8}"/>
              </a:ext>
            </a:extLst>
          </p:cNvPr>
          <p:cNvSpPr/>
          <p:nvPr/>
        </p:nvSpPr>
        <p:spPr>
          <a:xfrm>
            <a:off x="2032986" y="2282224"/>
            <a:ext cx="1766657" cy="29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D5C2668-3960-860C-59A3-5239A3CBA9AF}"/>
              </a:ext>
            </a:extLst>
          </p:cNvPr>
          <p:cNvSpPr/>
          <p:nvPr/>
        </p:nvSpPr>
        <p:spPr>
          <a:xfrm>
            <a:off x="2032987" y="2575187"/>
            <a:ext cx="1633492" cy="29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E2B58FD-FB86-753D-5AB9-650D9B232090}"/>
              </a:ext>
            </a:extLst>
          </p:cNvPr>
          <p:cNvSpPr/>
          <p:nvPr/>
        </p:nvSpPr>
        <p:spPr>
          <a:xfrm>
            <a:off x="2032987" y="3340235"/>
            <a:ext cx="6347533" cy="29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65D8D-9AA3-9B80-E907-0AB3EEBD8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316"/>
            <a:ext cx="10515600" cy="4351338"/>
          </a:xfrm>
        </p:spPr>
        <p:txBody>
          <a:bodyPr/>
          <a:lstStyle/>
          <a:p>
            <a:r>
              <a:rPr lang="en-US" altLang="zh-CN" dirty="0"/>
              <a:t>AArch64</a:t>
            </a:r>
            <a:r>
              <a:rPr lang="zh-CN" altLang="en-US" dirty="0"/>
              <a:t>重要寄存器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23A4AD-EAF2-D3D7-9DE9-0E1B1179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040"/>
            <a:ext cx="12192000" cy="552201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503B76-DD3A-DF71-10BA-E542F14EABF8}"/>
              </a:ext>
            </a:extLst>
          </p:cNvPr>
          <p:cNvSpPr/>
          <p:nvPr/>
        </p:nvSpPr>
        <p:spPr>
          <a:xfrm>
            <a:off x="3144175" y="2479922"/>
            <a:ext cx="4197658" cy="29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E2B58FD-FB86-753D-5AB9-650D9B232090}"/>
              </a:ext>
            </a:extLst>
          </p:cNvPr>
          <p:cNvSpPr/>
          <p:nvPr/>
        </p:nvSpPr>
        <p:spPr>
          <a:xfrm>
            <a:off x="3089801" y="3433000"/>
            <a:ext cx="5201943" cy="29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AEAF173-C547-38EE-BFFD-EDE458F03A9A}"/>
              </a:ext>
            </a:extLst>
          </p:cNvPr>
          <p:cNvSpPr/>
          <p:nvPr/>
        </p:nvSpPr>
        <p:spPr>
          <a:xfrm>
            <a:off x="3144175" y="2115575"/>
            <a:ext cx="4597154" cy="29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91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架构的异常处理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9E843-81B4-2244-E439-EA694FA96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异常：现代处理器必备的程序随机切换机制</a:t>
            </a:r>
            <a:endParaRPr lang="en-US" altLang="zh-CN" dirty="0"/>
          </a:p>
          <a:p>
            <a:pPr lvl="1"/>
            <a:r>
              <a:rPr lang="zh-CN" altLang="en-US" dirty="0"/>
              <a:t>最常见的异常是由</a:t>
            </a:r>
            <a:r>
              <a:rPr lang="zh-CN" altLang="en-US" dirty="0">
                <a:solidFill>
                  <a:srgbClr val="FF0000"/>
                </a:solidFill>
              </a:rPr>
              <a:t>外部事件引起的中断服务过程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ARMv8-A</a:t>
            </a:r>
            <a:r>
              <a:rPr lang="zh-CN" altLang="en-US" dirty="0"/>
              <a:t>的异常类型</a:t>
            </a:r>
            <a:endParaRPr lang="en-US" altLang="zh-CN" dirty="0"/>
          </a:p>
          <a:p>
            <a:pPr lvl="1"/>
            <a:r>
              <a:rPr lang="zh-CN" altLang="en-US" dirty="0"/>
              <a:t>同步异常（</a:t>
            </a:r>
            <a:r>
              <a:rPr lang="en-US" altLang="zh-CN" dirty="0"/>
              <a:t>Synchronous exception</a:t>
            </a:r>
            <a:r>
              <a:rPr lang="zh-CN" altLang="en-US" dirty="0"/>
              <a:t>）：直接由执行指令或者尝试执行指令引起，且异常返回地址指明了引起异常的特定指令细节，例如</a:t>
            </a:r>
            <a:r>
              <a:rPr lang="en-US" altLang="zh-CN" dirty="0"/>
              <a:t>debugging</a:t>
            </a:r>
          </a:p>
          <a:p>
            <a:pPr lvl="1"/>
            <a:r>
              <a:rPr lang="zh-CN" altLang="en-US" dirty="0"/>
              <a:t>异步异常（</a:t>
            </a:r>
            <a:r>
              <a:rPr lang="en-US" altLang="zh-CN" dirty="0"/>
              <a:t>Asynchronous exception</a:t>
            </a:r>
            <a:r>
              <a:rPr lang="zh-CN" altLang="en-US" dirty="0"/>
              <a:t>）：由</a:t>
            </a:r>
            <a:r>
              <a:rPr lang="en-US" altLang="zh-CN" dirty="0"/>
              <a:t>IRQ</a:t>
            </a:r>
            <a:r>
              <a:rPr lang="zh-CN" altLang="en-US" dirty="0"/>
              <a:t>、</a:t>
            </a:r>
            <a:r>
              <a:rPr lang="en-US" altLang="zh-CN" dirty="0"/>
              <a:t>FIQ</a:t>
            </a:r>
            <a:r>
              <a:rPr lang="zh-CN" altLang="en-US" dirty="0"/>
              <a:t>这两个中断请求管脚引起的中断及系统错误引起的异常，例如网卡接收网络数据</a:t>
            </a:r>
          </a:p>
        </p:txBody>
      </p:sp>
    </p:spTree>
    <p:extLst>
      <p:ext uri="{BB962C8B-B14F-4D97-AF65-F5344CB8AC3E}">
        <p14:creationId xmlns:p14="http://schemas.microsoft.com/office/powerpoint/2010/main" val="299895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架构的异常处理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3D67544-3A19-912C-06A2-EB299A5F6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627" y="1733407"/>
            <a:ext cx="10746746" cy="4391820"/>
          </a:xfr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1309F4FC-4264-772E-76DE-9BA8C57A3547}"/>
              </a:ext>
            </a:extLst>
          </p:cNvPr>
          <p:cNvSpPr/>
          <p:nvPr/>
        </p:nvSpPr>
        <p:spPr>
          <a:xfrm>
            <a:off x="838200" y="4171222"/>
            <a:ext cx="7524750" cy="29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D5AA4AF-C3F7-473F-31F2-DE080D956FD2}"/>
              </a:ext>
            </a:extLst>
          </p:cNvPr>
          <p:cNvSpPr/>
          <p:nvPr/>
        </p:nvSpPr>
        <p:spPr>
          <a:xfrm>
            <a:off x="3409950" y="5399947"/>
            <a:ext cx="942975" cy="29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34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架构的异常处理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9E843-81B4-2244-E439-EA694FA96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AArch64</a:t>
            </a:r>
            <a:r>
              <a:rPr lang="zh-CN" altLang="en-US" dirty="0"/>
              <a:t>状态下，引起异常的几类事件：</a:t>
            </a:r>
            <a:endParaRPr lang="en-US" altLang="zh-CN" dirty="0"/>
          </a:p>
          <a:p>
            <a:pPr lvl="1"/>
            <a:r>
              <a:rPr lang="zh-CN" altLang="en-US" dirty="0"/>
              <a:t>终止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指令取指错误</a:t>
            </a:r>
            <a:endParaRPr lang="en-US" altLang="zh-CN" dirty="0"/>
          </a:p>
          <a:p>
            <a:pPr lvl="1"/>
            <a:r>
              <a:rPr lang="zh-CN" altLang="en-US" dirty="0"/>
              <a:t>复位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最高等级异常</a:t>
            </a:r>
            <a:endParaRPr lang="en-US" altLang="zh-CN" dirty="0"/>
          </a:p>
          <a:p>
            <a:pPr lvl="1"/>
            <a:r>
              <a:rPr lang="zh-CN" altLang="en-US" dirty="0"/>
              <a:t>执行异常产生指令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系统调用指令，引起软中断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中断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altLang="zh-CN" dirty="0"/>
              <a:t>——IRQ</a:t>
            </a:r>
            <a:r>
              <a:rPr lang="zh-CN" altLang="en-US" dirty="0"/>
              <a:t>和</a:t>
            </a:r>
            <a:r>
              <a:rPr lang="en-US" altLang="zh-CN" dirty="0"/>
              <a:t>FIQ</a:t>
            </a:r>
            <a:r>
              <a:rPr lang="zh-CN" altLang="en-US" dirty="0"/>
              <a:t>，后者优先级更高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51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架构的异常处理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9E843-81B4-2244-E439-EA694FA96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ARMv8-A</a:t>
            </a:r>
            <a:r>
              <a:rPr lang="zh-CN" altLang="en-US" dirty="0"/>
              <a:t>的异常处理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更新备份程序状态寄存器</a:t>
            </a:r>
            <a:r>
              <a:rPr lang="en-US" altLang="zh-CN" dirty="0" err="1">
                <a:solidFill>
                  <a:srgbClr val="FF0000"/>
                </a:solidFill>
              </a:rPr>
              <a:t>SPSR_ELn</a:t>
            </a:r>
            <a:r>
              <a:rPr lang="zh-CN" altLang="en-US" dirty="0"/>
              <a:t>，以保存异常处理结束返回时恢复现场必须的</a:t>
            </a:r>
            <a:r>
              <a:rPr lang="en-US" altLang="zh-CN" dirty="0"/>
              <a:t>PSTATE</a:t>
            </a:r>
            <a:r>
              <a:rPr lang="zh-CN" altLang="en-US" dirty="0"/>
              <a:t>信息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用新的处理器状态信息更新程序状态</a:t>
            </a:r>
            <a:r>
              <a:rPr lang="en-US" altLang="zh-CN" dirty="0">
                <a:solidFill>
                  <a:srgbClr val="FF0000"/>
                </a:solidFill>
              </a:rPr>
              <a:t>PSTATE</a:t>
            </a:r>
          </a:p>
          <a:p>
            <a:pPr marL="914400" lvl="1" indent="-457200">
              <a:buAutoNum type="arabicPeriod"/>
            </a:pPr>
            <a:r>
              <a:rPr lang="zh-CN" altLang="en-US" dirty="0"/>
              <a:t>将异常处理结束返回的地址保存在异常链接寄存器</a:t>
            </a:r>
            <a:r>
              <a:rPr lang="en-US" altLang="zh-CN" dirty="0" err="1">
                <a:solidFill>
                  <a:srgbClr val="FF0000"/>
                </a:solidFill>
              </a:rPr>
              <a:t>ELR_ELn</a:t>
            </a:r>
            <a:r>
              <a:rPr lang="zh-CN" altLang="en-US" dirty="0"/>
              <a:t>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277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架构的中断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9E843-81B4-2244-E439-EA694FA96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91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架构的通用中断控制器（</a:t>
            </a:r>
            <a:r>
              <a:rPr lang="en-US" altLang="zh-CN" dirty="0"/>
              <a:t> GIC 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—ARM</a:t>
            </a:r>
            <a:r>
              <a:rPr lang="zh-CN" altLang="en-US" dirty="0"/>
              <a:t>架构下，系统通过</a:t>
            </a:r>
            <a:r>
              <a:rPr lang="en-US" altLang="zh-CN" dirty="0"/>
              <a:t>GIC</a:t>
            </a:r>
            <a:r>
              <a:rPr lang="zh-CN" altLang="en-US" dirty="0"/>
              <a:t>实现中断请求的仲裁、优先级排队和向处理器中断申请等操作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246C6-F9A6-0192-166F-47D226231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2" y="3100925"/>
            <a:ext cx="7100888" cy="35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93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FDC07BFA-C673-B479-126F-2CD611FC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816"/>
            <a:ext cx="10515600" cy="784224"/>
          </a:xfrm>
        </p:spPr>
        <p:txBody>
          <a:bodyPr/>
          <a:lstStyle/>
          <a:p>
            <a:r>
              <a:rPr lang="en-US" altLang="zh-CN" dirty="0"/>
              <a:t>ARMv8</a:t>
            </a:r>
            <a:r>
              <a:rPr lang="zh-CN" altLang="en-US" dirty="0"/>
              <a:t>架构的中断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9E843-81B4-2244-E439-EA694FA96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915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四种中断源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共享外设中断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可被连接到任何一个处理器核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私有外设中断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en-US" altLang="zh-CN" sz="2000" dirty="0"/>
              <a:t>——</a:t>
            </a:r>
            <a:r>
              <a:rPr lang="zh-CN" altLang="en-US" sz="2000" dirty="0"/>
              <a:t>只属于某个处理器核的外设的中断请求，如通用定时器的中断请求</a:t>
            </a:r>
            <a:endParaRPr lang="en-US" altLang="zh-CN" sz="2000" dirty="0"/>
          </a:p>
          <a:p>
            <a:pPr marL="914400" lvl="1" indent="-457200">
              <a:buFont typeface="+mj-lt"/>
              <a:buAutoNum type="arabicPeriod" startAt="3"/>
            </a:pPr>
            <a:r>
              <a:rPr lang="zh-CN" altLang="en-US" dirty="0"/>
              <a:t>软件产生的中断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由软件写入中断控制器内的寄存器引发的中断请求，通常用于处理机间通信</a:t>
            </a:r>
            <a:endParaRPr lang="en-US" altLang="zh-CN" dirty="0"/>
          </a:p>
          <a:p>
            <a:pPr marL="914400" lvl="1" indent="-457200">
              <a:buAutoNum type="arabicPeriod" startAt="3"/>
            </a:pPr>
            <a:r>
              <a:rPr lang="zh-CN" altLang="en-US" dirty="0"/>
              <a:t>特定位置外设中断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边沿触发的基于消息的中断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9655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2. ARM</a:t>
            </a:r>
            <a:r>
              <a:rPr lang="zh-CN" altLang="en-US" dirty="0">
                <a:solidFill>
                  <a:schemeClr val="tx1"/>
                </a:solidFill>
              </a:rPr>
              <a:t>寻址方式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1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765F8-64AD-4FF2-B99A-24C67273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</a:t>
            </a:r>
            <a:r>
              <a:rPr lang="zh-CN" altLang="en-US" dirty="0"/>
              <a:t>寻址方式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0FC84-5530-4452-AA2C-A8653B4B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9766"/>
          </a:xfrm>
        </p:spPr>
        <p:txBody>
          <a:bodyPr>
            <a:normAutofit/>
          </a:bodyPr>
          <a:lstStyle/>
          <a:p>
            <a:r>
              <a:rPr lang="zh-CN" altLang="en-US" dirty="0"/>
              <a:t>寻址：找到存储数据或指令的地址</a:t>
            </a:r>
            <a:endParaRPr lang="en-US" altLang="zh-CN" dirty="0"/>
          </a:p>
          <a:p>
            <a:r>
              <a:rPr lang="en-US" altLang="zh-CN" dirty="0"/>
              <a:t>ARM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寻址方式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sz="2800" dirty="0"/>
              <a:t>1. </a:t>
            </a:r>
            <a:r>
              <a:rPr lang="zh-CN" altLang="en-US" sz="2800" dirty="0"/>
              <a:t>立即数寻址</a:t>
            </a:r>
            <a:r>
              <a:rPr lang="en-US" altLang="zh-CN" sz="2800" dirty="0"/>
              <a:t>				5. </a:t>
            </a:r>
            <a:r>
              <a:rPr lang="zh-CN" altLang="en-US" sz="2800" dirty="0"/>
              <a:t>多寄存器寻址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800" dirty="0"/>
              <a:t>2. </a:t>
            </a:r>
            <a:r>
              <a:rPr lang="zh-CN" altLang="en-US" sz="2800" dirty="0"/>
              <a:t>寄存器寻址</a:t>
            </a:r>
            <a:r>
              <a:rPr lang="en-US" altLang="zh-CN" sz="2800" dirty="0"/>
              <a:t>				6. </a:t>
            </a:r>
            <a:r>
              <a:rPr lang="zh-CN" altLang="en-US" sz="2800" dirty="0"/>
              <a:t>堆栈寻址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800" dirty="0"/>
              <a:t>3. </a:t>
            </a:r>
            <a:r>
              <a:rPr lang="zh-CN" altLang="en-US" sz="2800" dirty="0"/>
              <a:t>寄存器间接寻址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800" dirty="0"/>
              <a:t>4. </a:t>
            </a:r>
            <a:r>
              <a:rPr lang="zh-CN" altLang="en-US" sz="2800" dirty="0"/>
              <a:t>基址寻址</a:t>
            </a:r>
            <a:r>
              <a:rPr lang="en-US" altLang="zh-CN" sz="2800" dirty="0"/>
              <a:t>							</a:t>
            </a:r>
          </a:p>
        </p:txBody>
      </p:sp>
    </p:spTree>
    <p:extLst>
      <p:ext uri="{BB962C8B-B14F-4D97-AF65-F5344CB8AC3E}">
        <p14:creationId xmlns:p14="http://schemas.microsoft.com/office/powerpoint/2010/main" val="281109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8C7D2-71DC-478B-B610-7A3AA8FC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国外</a:t>
            </a:r>
            <a:r>
              <a:rPr lang="en-US" altLang="zh-CN" dirty="0"/>
              <a:t>CPU vs.</a:t>
            </a:r>
            <a:r>
              <a:rPr lang="zh-CN" altLang="en-US" dirty="0"/>
              <a:t> 国产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pic>
        <p:nvPicPr>
          <p:cNvPr id="1026" name="Picture 2" descr="华为鲲鹏服务器出货占比50%？这是真的要向intel宣战了？">
            <a:extLst>
              <a:ext uri="{FF2B5EF4-FFF2-40B4-BE49-F238E27FC236}">
                <a16:creationId xmlns:a16="http://schemas.microsoft.com/office/drawing/2014/main" id="{89B16CD7-63B6-43A1-854A-DFC22E8AC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66" y="1764196"/>
            <a:ext cx="3417160" cy="226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飞腾国产CPU飞腾！生态空前壮大、产品无处不在-快科技-科技改变生活">
            <a:extLst>
              <a:ext uri="{FF2B5EF4-FFF2-40B4-BE49-F238E27FC236}">
                <a16:creationId xmlns:a16="http://schemas.microsoft.com/office/drawing/2014/main" id="{3A8C46FC-E399-464C-8800-BB76F72E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66" y="4205617"/>
            <a:ext cx="3417160" cy="180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服务器CPU大混战：国产CPU拿下100%，华为鲲鹏成大赢家__财经头条">
            <a:extLst>
              <a:ext uri="{FF2B5EF4-FFF2-40B4-BE49-F238E27FC236}">
                <a16:creationId xmlns:a16="http://schemas.microsoft.com/office/drawing/2014/main" id="{0718A221-7D8F-424A-8B56-783FDC50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49" y="2119788"/>
            <a:ext cx="5479774" cy="36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44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AE0AC-0E2F-42A7-97C1-2F119A65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立即数寻址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538A5-5945-4579-ADEA-1CB7442A9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437"/>
            <a:ext cx="10515600" cy="247342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立即数寻址指令中的地址码就是操作数本身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/>
              <a:t>若操作数为常量，用</a:t>
            </a:r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zh-CN" altLang="en-US" dirty="0">
                <a:solidFill>
                  <a:srgbClr val="FF0000"/>
                </a:solidFill>
              </a:rPr>
              <a:t>表示常量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0x</a:t>
            </a:r>
            <a:r>
              <a:rPr lang="zh-CN" altLang="en-US" dirty="0">
                <a:solidFill>
                  <a:srgbClr val="FF0000"/>
                </a:solidFill>
              </a:rPr>
              <a:t>或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表示</a:t>
            </a:r>
            <a:r>
              <a:rPr lang="en-US" altLang="zh-CN" dirty="0">
                <a:solidFill>
                  <a:srgbClr val="FF0000"/>
                </a:solidFill>
              </a:rPr>
              <a:t>16</a:t>
            </a:r>
            <a:r>
              <a:rPr lang="zh-CN" altLang="en-US" dirty="0">
                <a:solidFill>
                  <a:srgbClr val="FF0000"/>
                </a:solidFill>
              </a:rPr>
              <a:t>进制数</a:t>
            </a:r>
            <a:r>
              <a:rPr lang="zh-CN" altLang="en-US" dirty="0"/>
              <a:t>，否则表示十进制数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D57DE3-573B-E491-6226-913B34EE4CA7}"/>
              </a:ext>
            </a:extLst>
          </p:cNvPr>
          <p:cNvSpPr txBox="1"/>
          <p:nvPr/>
        </p:nvSpPr>
        <p:spPr>
          <a:xfrm>
            <a:off x="838200" y="4060681"/>
            <a:ext cx="10216487" cy="218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 R0, #0xFF000	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将立即数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0xFF000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装入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寄存器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 R0, R0, #64	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减去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64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，结果放入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79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D714FE0-A911-47A9-9FEC-5F0C283EE4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masm32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位汇编语言，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进制数如何表示？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9FE04C5-5D51-4FF6-BCD4-ADF81F4BFC0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9028ABC-8C7D-4ABD-B080-FA6DB92744F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698CB19D-0CFA-4DD9-9152-EBEAF897FA9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DCD0457B-4296-4E73-AC6E-5BF16DF502E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1239F169-B462-4046-83CB-C4A9E8E117D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F5B8FB98-EB1B-41BE-8625-E60A5336F31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94E9F94-E778-4E20-B716-B38CCAE5FD4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901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根据寄存器编码获取寄存器内存储的操作数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4C908C-316D-629E-5D4D-3E7F85803775}"/>
              </a:ext>
            </a:extLst>
          </p:cNvPr>
          <p:cNvSpPr txBox="1"/>
          <p:nvPr/>
        </p:nvSpPr>
        <p:spPr>
          <a:xfrm>
            <a:off x="987756" y="2909232"/>
            <a:ext cx="10216487" cy="218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 R1, R2	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 	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R2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的值存入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 R0, R1,</a:t>
            </a:r>
            <a:r>
              <a:rPr lang="zh-CN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	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的值减去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R2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的值，结果保存到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708327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寄存器间接寻址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操作数从寄存器所指向的内存中取出，寄存器存储的是内存地址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4C908C-316D-629E-5D4D-3E7F85803775}"/>
              </a:ext>
            </a:extLst>
          </p:cNvPr>
          <p:cNvSpPr txBox="1"/>
          <p:nvPr/>
        </p:nvSpPr>
        <p:spPr>
          <a:xfrm>
            <a:off x="742665" y="2752235"/>
            <a:ext cx="11117239" cy="373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LDR R1, [R2]	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 	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R2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指向的存储单元的数据读出，存入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 R1, [R2]	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的值写入到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R2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所指向的存储单元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SWP R1, R1, [R2]	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中的值和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R2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所指向的存储单元的内容交换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LDR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 Register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）指令用于读取内存数据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Store Register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）指令用于写入内存数据</a:t>
            </a:r>
          </a:p>
        </p:txBody>
      </p:sp>
    </p:spTree>
    <p:extLst>
      <p:ext uri="{BB962C8B-B14F-4D97-AF65-F5344CB8AC3E}">
        <p14:creationId xmlns:p14="http://schemas.microsoft.com/office/powerpoint/2010/main" val="110030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基址变址寻址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865"/>
            <a:ext cx="10515600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基址寄存器的内容与指令中的偏移量相加，得到有效操作数的地址后访问该地址空间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前索引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4C908C-316D-629E-5D4D-3E7F85803775}"/>
              </a:ext>
            </a:extLst>
          </p:cNvPr>
          <p:cNvSpPr txBox="1"/>
          <p:nvPr/>
        </p:nvSpPr>
        <p:spPr>
          <a:xfrm>
            <a:off x="1074761" y="3632461"/>
            <a:ext cx="11117239" cy="1811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LDR R0, [R1, #4]	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 // R0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 mem32[R1 + 4]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中保存的地址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+4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，新地址中的值存入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</a:p>
        </p:txBody>
      </p:sp>
    </p:spTree>
    <p:extLst>
      <p:ext uri="{BB962C8B-B14F-4D97-AF65-F5344CB8AC3E}">
        <p14:creationId xmlns:p14="http://schemas.microsoft.com/office/powerpoint/2010/main" val="782956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基址变址寻址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865"/>
            <a:ext cx="10515600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基址寄存器的内容与指令中的偏移量相加，得到有效操作数的地址后访问该地址空间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自动索引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4C908C-316D-629E-5D4D-3E7F85803775}"/>
              </a:ext>
            </a:extLst>
          </p:cNvPr>
          <p:cNvSpPr txBox="1"/>
          <p:nvPr/>
        </p:nvSpPr>
        <p:spPr>
          <a:xfrm>
            <a:off x="1074761" y="3403861"/>
            <a:ext cx="11117239" cy="303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LDR R0, [R1, #4]!  //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 mem32[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R1 + 4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R1  R1 + 4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在前索引的基础上，新地址回写进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</a:p>
          <a:p>
            <a:pPr>
              <a:lnSpc>
                <a:spcPct val="20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注：！表示回写地址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06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基址变址寻址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865"/>
            <a:ext cx="10515600" cy="2172646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基址寄存器的内容与指令中的偏移量相加，得到有效操作数的地址后访问该地址空间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后索引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4C908C-316D-629E-5D4D-3E7F85803775}"/>
              </a:ext>
            </a:extLst>
          </p:cNvPr>
          <p:cNvSpPr txBox="1"/>
          <p:nvPr/>
        </p:nvSpPr>
        <p:spPr>
          <a:xfrm>
            <a:off x="1074761" y="3865727"/>
            <a:ext cx="11117239" cy="169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LDR R0, [R1], #4  //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 mem32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[R1]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R1  R1 + 4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中保存地址的内容写进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中保存的地址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+4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再写进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3692577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B84BC-C94F-46CB-8798-A97A8671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多寄存器寻址类型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90CCCE-4B73-4990-9D12-DB2D09EE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多寄存器寻址也称为</a:t>
            </a:r>
            <a:r>
              <a:rPr lang="zh-CN" altLang="en-US" dirty="0">
                <a:solidFill>
                  <a:srgbClr val="FF0000"/>
                </a:solidFill>
              </a:rPr>
              <a:t>块拷贝寻址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LDM</a:t>
            </a:r>
            <a:r>
              <a:rPr lang="zh-CN" altLang="en-US" dirty="0"/>
              <a:t>（</a:t>
            </a:r>
            <a:r>
              <a:rPr lang="en-US" altLang="zh-CN" dirty="0"/>
              <a:t>Load </a:t>
            </a:r>
            <a:r>
              <a:rPr lang="en-US" altLang="zh-CN" dirty="0">
                <a:solidFill>
                  <a:srgbClr val="FF0000"/>
                </a:solidFill>
              </a:rPr>
              <a:t>Multiple</a:t>
            </a:r>
            <a:r>
              <a:rPr lang="zh-CN" altLang="en-US" dirty="0"/>
              <a:t>）多数据加载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zh-CN" altLang="en-US" dirty="0"/>
              <a:t>地址上的值</a:t>
            </a:r>
            <a:r>
              <a:rPr lang="zh-CN" altLang="en-US" dirty="0">
                <a:solidFill>
                  <a:srgbClr val="FF0000"/>
                </a:solidFill>
              </a:rPr>
              <a:t>加载</a:t>
            </a:r>
            <a:r>
              <a:rPr lang="zh-CN" altLang="en-US" dirty="0"/>
              <a:t>到</a:t>
            </a:r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zh-CN" altLang="en-US" dirty="0"/>
              <a:t>寄存器上</a:t>
            </a:r>
            <a:endParaRPr lang="en-US" altLang="zh-CN" dirty="0"/>
          </a:p>
          <a:p>
            <a:r>
              <a:rPr lang="en-US" altLang="zh-CN" dirty="0"/>
              <a:t>STM</a:t>
            </a:r>
            <a:r>
              <a:rPr lang="zh-CN" altLang="en-US" dirty="0"/>
              <a:t>（</a:t>
            </a:r>
            <a:r>
              <a:rPr lang="en-US" altLang="zh-CN" dirty="0"/>
              <a:t>Store </a:t>
            </a:r>
            <a:r>
              <a:rPr lang="en-US" altLang="zh-CN" dirty="0">
                <a:solidFill>
                  <a:srgbClr val="FF0000"/>
                </a:solidFill>
              </a:rPr>
              <a:t>Multiple</a:t>
            </a:r>
            <a:r>
              <a:rPr lang="zh-CN" altLang="en-US" dirty="0"/>
              <a:t>）多数据存储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zh-CN" altLang="en-US" dirty="0"/>
              <a:t>寄存器上的值</a:t>
            </a:r>
            <a:r>
              <a:rPr lang="zh-CN" altLang="en-US" dirty="0">
                <a:solidFill>
                  <a:srgbClr val="FF0000"/>
                </a:solidFill>
              </a:rPr>
              <a:t>存到多个</a:t>
            </a:r>
            <a:r>
              <a:rPr lang="zh-CN" altLang="en-US" dirty="0"/>
              <a:t>地址上</a:t>
            </a:r>
          </a:p>
        </p:txBody>
      </p:sp>
    </p:spTree>
    <p:extLst>
      <p:ext uri="{BB962C8B-B14F-4D97-AF65-F5344CB8AC3E}">
        <p14:creationId xmlns:p14="http://schemas.microsoft.com/office/powerpoint/2010/main" val="2854751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B8FD9-FB9C-40BF-B7E9-1C969248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多寄存器寻址</a:t>
            </a:r>
            <a:r>
              <a:rPr lang="zh-CN" altLang="en-US" dirty="0">
                <a:solidFill>
                  <a:srgbClr val="FF0000"/>
                </a:solidFill>
              </a:rPr>
              <a:t>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3CA7E-0862-4553-A046-22008847B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IA(Increase </a:t>
            </a:r>
            <a:r>
              <a:rPr lang="en-US" altLang="zh-CN" dirty="0">
                <a:solidFill>
                  <a:srgbClr val="FF0000"/>
                </a:solidFill>
              </a:rPr>
              <a:t>After</a:t>
            </a:r>
            <a:r>
              <a:rPr lang="en-US" altLang="zh-CN" dirty="0"/>
              <a:t>)</a:t>
            </a:r>
            <a:r>
              <a:rPr lang="zh-CN" altLang="en-US" dirty="0"/>
              <a:t>每次传送</a:t>
            </a:r>
            <a:r>
              <a:rPr lang="zh-CN" altLang="en-US" dirty="0">
                <a:solidFill>
                  <a:srgbClr val="FF0000"/>
                </a:solidFill>
              </a:rPr>
              <a:t>后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，寄存器从左到右执行</a:t>
            </a:r>
            <a:endParaRPr lang="en-US" altLang="zh-CN" dirty="0"/>
          </a:p>
          <a:p>
            <a:pPr lvl="1"/>
            <a:r>
              <a:rPr lang="en-US" altLang="zh-CN" dirty="0"/>
              <a:t>STMIA R0, {R1, LR} </a:t>
            </a:r>
            <a:r>
              <a:rPr lang="zh-CN" altLang="en-US" dirty="0"/>
              <a:t>先存</a:t>
            </a:r>
            <a:r>
              <a:rPr lang="en-US" altLang="zh-CN" dirty="0"/>
              <a:t>R1</a:t>
            </a:r>
            <a:r>
              <a:rPr lang="zh-CN" altLang="en-US" dirty="0"/>
              <a:t>，再存</a:t>
            </a:r>
            <a:r>
              <a:rPr lang="en-US" altLang="zh-CN" dirty="0"/>
              <a:t>LR</a:t>
            </a:r>
          </a:p>
          <a:p>
            <a:r>
              <a:rPr lang="en-US" altLang="zh-CN" dirty="0"/>
              <a:t>IB(Increase </a:t>
            </a:r>
            <a:r>
              <a:rPr lang="en-US" altLang="zh-CN" dirty="0">
                <a:solidFill>
                  <a:srgbClr val="FF0000"/>
                </a:solidFill>
              </a:rPr>
              <a:t>Before</a:t>
            </a:r>
            <a:r>
              <a:rPr lang="en-US" altLang="zh-CN" dirty="0"/>
              <a:t>)</a:t>
            </a:r>
            <a:r>
              <a:rPr lang="zh-CN" altLang="en-US" dirty="0"/>
              <a:t>每次传送</a:t>
            </a:r>
            <a:r>
              <a:rPr lang="zh-CN" altLang="en-US" dirty="0">
                <a:solidFill>
                  <a:srgbClr val="FF0000"/>
                </a:solidFill>
              </a:rPr>
              <a:t>前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DA</a:t>
            </a:r>
            <a:r>
              <a:rPr lang="zh-CN" altLang="en-US" dirty="0"/>
              <a:t>（</a:t>
            </a:r>
            <a:r>
              <a:rPr lang="en-US" altLang="zh-CN" dirty="0"/>
              <a:t>Decrease After</a:t>
            </a:r>
            <a:r>
              <a:rPr lang="zh-CN" altLang="en-US" dirty="0"/>
              <a:t>）每次传送</a:t>
            </a:r>
            <a:r>
              <a:rPr lang="zh-CN" altLang="en-US" dirty="0">
                <a:solidFill>
                  <a:srgbClr val="FF0000"/>
                </a:solidFill>
              </a:rPr>
              <a:t>后</a:t>
            </a:r>
            <a:r>
              <a:rPr lang="zh-CN" altLang="en-US" dirty="0"/>
              <a:t>地址</a:t>
            </a:r>
            <a:r>
              <a:rPr lang="zh-CN" altLang="en-US" dirty="0">
                <a:solidFill>
                  <a:srgbClr val="FF0000"/>
                </a:solidFill>
              </a:rPr>
              <a:t>减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DB</a:t>
            </a:r>
            <a:r>
              <a:rPr lang="zh-CN" altLang="en-US" dirty="0"/>
              <a:t>（</a:t>
            </a:r>
            <a:r>
              <a:rPr lang="en-US" altLang="zh-CN" dirty="0"/>
              <a:t>Decrease Before</a:t>
            </a:r>
            <a:r>
              <a:rPr lang="zh-CN" altLang="en-US" dirty="0"/>
              <a:t>）每次传送</a:t>
            </a:r>
            <a:r>
              <a:rPr lang="zh-CN" altLang="en-US" dirty="0">
                <a:solidFill>
                  <a:srgbClr val="FF0000"/>
                </a:solidFill>
              </a:rPr>
              <a:t>前</a:t>
            </a:r>
            <a:r>
              <a:rPr lang="zh-CN" altLang="en-US" dirty="0"/>
              <a:t>地址</a:t>
            </a:r>
            <a:r>
              <a:rPr lang="zh-CN" altLang="en-US" dirty="0">
                <a:solidFill>
                  <a:srgbClr val="FF0000"/>
                </a:solidFill>
              </a:rPr>
              <a:t>减</a:t>
            </a:r>
            <a:r>
              <a:rPr lang="en-US" altLang="zh-CN" dirty="0"/>
              <a:t>4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42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BC8B0-3132-43F9-9774-552681A9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多寄存器寻址格式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D304B5-354D-413B-BDCB-192642E49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LDM{</a:t>
            </a:r>
            <a:r>
              <a:rPr lang="en-US" altLang="zh-CN" dirty="0" err="1"/>
              <a:t>cond</a:t>
            </a:r>
            <a:r>
              <a:rPr lang="en-US" altLang="zh-CN" dirty="0"/>
              <a:t>} mode Rn{!}, </a:t>
            </a:r>
            <a:r>
              <a:rPr lang="en-US" altLang="zh-CN" dirty="0" err="1"/>
              <a:t>reglist</a:t>
            </a:r>
            <a:r>
              <a:rPr lang="en-US" altLang="zh-CN" dirty="0"/>
              <a:t>{^}</a:t>
            </a:r>
          </a:p>
          <a:p>
            <a:r>
              <a:rPr lang="en-US" altLang="zh-CN" dirty="0"/>
              <a:t>STM{</a:t>
            </a:r>
            <a:r>
              <a:rPr lang="en-US" altLang="zh-CN" dirty="0" err="1"/>
              <a:t>cond</a:t>
            </a:r>
            <a:r>
              <a:rPr lang="en-US" altLang="zh-CN" dirty="0"/>
              <a:t>} mode Rn{!}, </a:t>
            </a:r>
            <a:r>
              <a:rPr lang="en-US" altLang="zh-CN" dirty="0" err="1"/>
              <a:t>reglist</a:t>
            </a:r>
            <a:r>
              <a:rPr lang="en-US" altLang="zh-CN" dirty="0"/>
              <a:t>{^}</a:t>
            </a:r>
          </a:p>
          <a:p>
            <a:pPr lvl="1"/>
            <a:r>
              <a:rPr lang="en-US" altLang="zh-CN" dirty="0"/>
              <a:t>Rn: </a:t>
            </a:r>
            <a:r>
              <a:rPr lang="zh-CN" altLang="en-US" dirty="0"/>
              <a:t>基址寄存器，存储传输数据的起始地址，</a:t>
            </a:r>
            <a:r>
              <a:rPr lang="en-US" altLang="zh-CN" dirty="0"/>
              <a:t>Rn</a:t>
            </a:r>
            <a:r>
              <a:rPr lang="zh-CN" altLang="en-US" dirty="0"/>
              <a:t>不能为</a:t>
            </a:r>
            <a:r>
              <a:rPr lang="en-US" altLang="zh-CN" dirty="0"/>
              <a:t>R15</a:t>
            </a:r>
          </a:p>
          <a:p>
            <a:pPr lvl="1"/>
            <a:r>
              <a:rPr lang="zh-CN" altLang="en-US" dirty="0"/>
              <a:t>！：表示最后的地址写回到</a:t>
            </a:r>
            <a:r>
              <a:rPr lang="en-US" altLang="zh-CN" dirty="0"/>
              <a:t>Rn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en-US" altLang="zh-CN" dirty="0" err="1"/>
              <a:t>reglist</a:t>
            </a:r>
            <a:r>
              <a:rPr lang="zh-CN" altLang="en-US" dirty="0"/>
              <a:t>：寄存器列表，用“，”隔开，如</a:t>
            </a:r>
            <a:r>
              <a:rPr lang="en-US" altLang="zh-CN" dirty="0"/>
              <a:t>{R1</a:t>
            </a:r>
            <a:r>
              <a:rPr lang="zh-CN" altLang="en-US" dirty="0"/>
              <a:t>，</a:t>
            </a:r>
            <a:r>
              <a:rPr lang="en-US" altLang="zh-CN" dirty="0"/>
              <a:t>R2</a:t>
            </a:r>
            <a:r>
              <a:rPr lang="zh-CN" altLang="en-US" dirty="0"/>
              <a:t>，</a:t>
            </a:r>
            <a:r>
              <a:rPr lang="en-US" altLang="zh-CN" dirty="0"/>
              <a:t>R3}</a:t>
            </a:r>
          </a:p>
          <a:p>
            <a:pPr lvl="2"/>
            <a:r>
              <a:rPr lang="zh-CN" altLang="en-US" dirty="0"/>
              <a:t>最多</a:t>
            </a:r>
            <a:r>
              <a:rPr lang="en-US" altLang="zh-CN" dirty="0"/>
              <a:t>16</a:t>
            </a:r>
            <a:r>
              <a:rPr lang="zh-CN" altLang="en-US" dirty="0"/>
              <a:t>个寄存器</a:t>
            </a:r>
            <a:endParaRPr lang="en-US" altLang="zh-CN" dirty="0"/>
          </a:p>
          <a:p>
            <a:pPr lvl="1"/>
            <a:r>
              <a:rPr lang="en-US" altLang="zh-CN" dirty="0"/>
              <a:t>^</a:t>
            </a:r>
            <a:r>
              <a:rPr lang="zh-CN" altLang="en-US" dirty="0"/>
              <a:t>：不允许在用户模式和系统模式下运行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974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0953A99-F3E2-451D-9B1A-45DD2436C52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我们为什么要发展国产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、为什么要学习国产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的编程？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DECBAE4-EB67-441A-978A-2C73212C07E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C19A42-B389-4DF9-B85D-A5D1C5CCBAD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F5C7A741-5325-4A7A-A259-B204C2B3F1C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8C9EBAC8-E62A-45CC-AEC9-EF04E511492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B535FFD3-38D4-49B6-B933-3412CB7F406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7D185FA3-3885-41E8-8E54-F22008337AD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9FDF7A7-AAF4-4C81-ADBD-C9433488D6E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3118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多寄存器寻址实例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1BA8F8-B50C-4847-9108-A48D7C357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LDR R1, #0x10000000 //</a:t>
            </a:r>
            <a:r>
              <a:rPr lang="zh-CN" altLang="en-US" dirty="0"/>
              <a:t>数据传输起始地址</a:t>
            </a:r>
            <a:r>
              <a:rPr lang="en-US" altLang="zh-CN" dirty="0"/>
              <a:t>0x10000000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LDMIB R1</a:t>
            </a:r>
            <a:r>
              <a:rPr lang="zh-CN" altLang="en-US" dirty="0">
                <a:solidFill>
                  <a:srgbClr val="FF0000"/>
                </a:solidFill>
              </a:rPr>
              <a:t>！，</a:t>
            </a:r>
            <a:r>
              <a:rPr lang="en-US" altLang="zh-CN" dirty="0">
                <a:solidFill>
                  <a:srgbClr val="FF0000"/>
                </a:solidFill>
              </a:rPr>
              <a:t>{R0, R4-R6} </a:t>
            </a:r>
            <a:r>
              <a:rPr lang="en-US" altLang="zh-CN" dirty="0"/>
              <a:t>// </a:t>
            </a:r>
            <a:r>
              <a:rPr lang="zh-CN" altLang="en-US" dirty="0"/>
              <a:t>从左向右加载</a:t>
            </a:r>
            <a:endParaRPr lang="en-US" altLang="zh-CN" dirty="0"/>
          </a:p>
          <a:p>
            <a:pPr lvl="1"/>
            <a:r>
              <a:rPr lang="en-US" altLang="zh-CN" dirty="0"/>
              <a:t>R1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LDR R0, #0x10000004</a:t>
            </a:r>
          </a:p>
          <a:p>
            <a:pPr lvl="1"/>
            <a:r>
              <a:rPr lang="en-US" altLang="zh-CN" dirty="0"/>
              <a:t>R1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 </a:t>
            </a:r>
            <a:r>
              <a:rPr lang="en-US" altLang="zh-CN" dirty="0"/>
              <a:t>LDR R4, #0x10000008</a:t>
            </a:r>
          </a:p>
          <a:p>
            <a:pPr lvl="1"/>
            <a:r>
              <a:rPr lang="en-US" altLang="zh-CN" dirty="0"/>
              <a:t>R1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 </a:t>
            </a:r>
            <a:r>
              <a:rPr lang="en-US" altLang="zh-CN" dirty="0"/>
              <a:t>LDR R5, #0x1000000C</a:t>
            </a:r>
          </a:p>
          <a:p>
            <a:pPr lvl="1"/>
            <a:r>
              <a:rPr lang="en-US" altLang="zh-CN" dirty="0"/>
              <a:t>R1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 </a:t>
            </a:r>
            <a:r>
              <a:rPr lang="en-US" altLang="zh-CN" dirty="0"/>
              <a:t>LDR R6, #0x10000010</a:t>
            </a:r>
          </a:p>
          <a:p>
            <a:pPr lvl="1"/>
            <a:r>
              <a:rPr lang="en-US" altLang="zh-CN" dirty="0"/>
              <a:t>LDR R1, #0x10000010  // “!”</a:t>
            </a:r>
            <a:r>
              <a:rPr lang="zh-CN" altLang="en-US" dirty="0"/>
              <a:t>，最后的地址写回</a:t>
            </a:r>
            <a:r>
              <a:rPr lang="en-US" altLang="zh-CN" dirty="0"/>
              <a:t>R1</a:t>
            </a:r>
            <a:r>
              <a:rPr lang="zh-CN" altLang="en-US" dirty="0"/>
              <a:t>寄存器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048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FDB8438-1856-49EF-B8BA-43DEE72820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824357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LDR R1, #0x10000000 //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数据传输起始地址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0x10000000</a:t>
            </a:r>
          </a:p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LDMIA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R1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！，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{R0, R4-R6}</a:t>
            </a:r>
          </a:p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请写出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LDMIA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指令执行之后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R6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R1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寄存器的值？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0DC778D-DBCF-45E5-B9EC-616240DAB7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8FA6DA1-1B91-4ABC-ABB6-540DF257803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A1012F76-C3A2-4F9B-974F-782E4916083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395ED741-E4AB-4C4D-82C5-3586518DADD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FFC43B4E-444A-4EAF-9BE2-3BCFC1248F9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AA0FDBAF-D270-467E-AC39-2034B698975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5E874E2-1F0B-4966-93A8-4A9B1CD792A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721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多寄存器寻址实例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1BA8F8-B50C-4847-9108-A48D7C357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LDR R1, #0x10000000 //</a:t>
            </a:r>
            <a:r>
              <a:rPr lang="zh-CN" altLang="en-US" dirty="0"/>
              <a:t>数据传输起始地址</a:t>
            </a:r>
            <a:r>
              <a:rPr lang="en-US" altLang="zh-CN" dirty="0"/>
              <a:t>0x10000000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LDMIA R1</a:t>
            </a:r>
            <a:r>
              <a:rPr lang="zh-CN" altLang="en-US" dirty="0">
                <a:solidFill>
                  <a:srgbClr val="FF0000"/>
                </a:solidFill>
              </a:rPr>
              <a:t>！，</a:t>
            </a:r>
            <a:r>
              <a:rPr lang="en-US" altLang="zh-CN" dirty="0">
                <a:solidFill>
                  <a:srgbClr val="FF0000"/>
                </a:solidFill>
              </a:rPr>
              <a:t>{R0, R4-R6} </a:t>
            </a:r>
            <a:r>
              <a:rPr lang="en-US" altLang="zh-CN" dirty="0"/>
              <a:t>// </a:t>
            </a:r>
            <a:r>
              <a:rPr lang="zh-CN" altLang="en-US" dirty="0"/>
              <a:t>从左向右加载</a:t>
            </a:r>
            <a:endParaRPr lang="en-US" altLang="zh-CN" dirty="0"/>
          </a:p>
          <a:p>
            <a:pPr lvl="1"/>
            <a:r>
              <a:rPr lang="en-US" altLang="zh-CN" dirty="0"/>
              <a:t>LDR R0, #0x10000000</a:t>
            </a:r>
            <a:r>
              <a:rPr lang="zh-CN" altLang="en-US" dirty="0"/>
              <a:t>，</a:t>
            </a:r>
            <a:r>
              <a:rPr lang="en-US" altLang="zh-CN" dirty="0"/>
              <a:t> R1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</a:p>
          <a:p>
            <a:pPr lvl="1"/>
            <a:r>
              <a:rPr lang="en-US" altLang="zh-CN" dirty="0"/>
              <a:t>LDR R4, #0x10000004</a:t>
            </a:r>
            <a:r>
              <a:rPr lang="zh-CN" altLang="en-US" dirty="0"/>
              <a:t>，</a:t>
            </a:r>
            <a:r>
              <a:rPr lang="en-US" altLang="zh-CN" dirty="0"/>
              <a:t> R1</a:t>
            </a:r>
            <a:r>
              <a:rPr lang="zh-CN" altLang="en-US" dirty="0"/>
              <a:t>地址加</a:t>
            </a:r>
            <a:r>
              <a:rPr lang="en-US" altLang="zh-CN" dirty="0"/>
              <a:t>4 </a:t>
            </a:r>
          </a:p>
          <a:p>
            <a:pPr lvl="1"/>
            <a:r>
              <a:rPr lang="en-US" altLang="zh-CN" dirty="0"/>
              <a:t>LDR R5, #0x10000008</a:t>
            </a:r>
            <a:r>
              <a:rPr lang="zh-CN" altLang="en-US" dirty="0"/>
              <a:t>，</a:t>
            </a:r>
            <a:r>
              <a:rPr lang="en-US" altLang="zh-CN" dirty="0"/>
              <a:t> R1</a:t>
            </a:r>
            <a:r>
              <a:rPr lang="zh-CN" altLang="en-US" dirty="0"/>
              <a:t>地址加</a:t>
            </a:r>
            <a:r>
              <a:rPr lang="en-US" altLang="zh-CN" dirty="0"/>
              <a:t>4 </a:t>
            </a:r>
          </a:p>
          <a:p>
            <a:pPr lvl="1"/>
            <a:r>
              <a:rPr lang="en-US" altLang="zh-CN" dirty="0"/>
              <a:t>LDR R6, #0x1000000C</a:t>
            </a:r>
            <a:r>
              <a:rPr lang="zh-CN" altLang="en-US" dirty="0"/>
              <a:t>，</a:t>
            </a:r>
            <a:r>
              <a:rPr lang="en-US" altLang="zh-CN" dirty="0"/>
              <a:t> R1</a:t>
            </a:r>
            <a:r>
              <a:rPr lang="zh-CN" altLang="en-US" dirty="0"/>
              <a:t>地址加</a:t>
            </a:r>
            <a:r>
              <a:rPr lang="en-US" altLang="zh-CN" dirty="0"/>
              <a:t>4 </a:t>
            </a:r>
          </a:p>
          <a:p>
            <a:pPr lvl="1"/>
            <a:r>
              <a:rPr lang="en-US" altLang="zh-CN" dirty="0"/>
              <a:t>LDR R1, #0x10000010  // “!”</a:t>
            </a:r>
            <a:r>
              <a:rPr lang="zh-CN" altLang="en-US" dirty="0"/>
              <a:t>，最后的地址写回</a:t>
            </a:r>
            <a:r>
              <a:rPr lang="en-US" altLang="zh-CN" dirty="0"/>
              <a:t>R1</a:t>
            </a:r>
            <a:r>
              <a:rPr lang="zh-CN" altLang="en-US" dirty="0"/>
              <a:t>寄存器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807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EA079-DBEE-4F02-A541-E882AB41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多寄存器寻址实例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D88BB-1D9C-484E-AA28-344AC340E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altLang="zh-CN" dirty="0"/>
              <a:t>LDR R1, #0x10000000 //</a:t>
            </a:r>
            <a:r>
              <a:rPr lang="zh-CN" altLang="en-US" dirty="0"/>
              <a:t>数据传输起始地址</a:t>
            </a:r>
            <a:r>
              <a:rPr lang="en-US" altLang="zh-CN" dirty="0"/>
              <a:t>0x10000000</a:t>
            </a:r>
          </a:p>
          <a:p>
            <a:pPr lvl="1"/>
            <a:r>
              <a:rPr lang="en-US" altLang="zh-CN" dirty="0"/>
              <a:t>LDR R4, #0x10</a:t>
            </a:r>
          </a:p>
          <a:p>
            <a:pPr lvl="1"/>
            <a:r>
              <a:rPr lang="en-US" altLang="zh-CN" dirty="0"/>
              <a:t>LDR R5, #0x20</a:t>
            </a:r>
          </a:p>
          <a:p>
            <a:pPr lvl="1"/>
            <a:r>
              <a:rPr lang="en-US" altLang="zh-CN" dirty="0"/>
              <a:t>LDR R6, #0x30</a:t>
            </a:r>
          </a:p>
          <a:p>
            <a:pPr lvl="1"/>
            <a:r>
              <a:rPr lang="en-US" altLang="zh-CN" dirty="0"/>
              <a:t>STMIB R1, {R4-R6}</a:t>
            </a:r>
            <a:r>
              <a:rPr lang="zh-CN" altLang="en-US" dirty="0"/>
              <a:t> </a:t>
            </a:r>
            <a:r>
              <a:rPr lang="en-US" altLang="zh-CN" dirty="0"/>
              <a:t>//</a:t>
            </a:r>
            <a:r>
              <a:rPr lang="zh-CN" altLang="en-US" dirty="0"/>
              <a:t>从左向右加载</a:t>
            </a:r>
            <a:endParaRPr lang="en-US" altLang="zh-CN" dirty="0"/>
          </a:p>
          <a:p>
            <a:r>
              <a:rPr lang="zh-CN" altLang="en-US" dirty="0"/>
              <a:t>相当于</a:t>
            </a:r>
            <a:endParaRPr lang="en-US" altLang="zh-CN" dirty="0"/>
          </a:p>
          <a:p>
            <a:pPr lvl="1"/>
            <a:r>
              <a:rPr lang="en-US" altLang="zh-CN" dirty="0"/>
              <a:t>R1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STR[R4], 0x10000004</a:t>
            </a:r>
          </a:p>
          <a:p>
            <a:pPr lvl="1"/>
            <a:r>
              <a:rPr lang="en-US" altLang="zh-CN" dirty="0"/>
              <a:t>R1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STR[R5], 0x10000008</a:t>
            </a:r>
          </a:p>
          <a:p>
            <a:pPr lvl="1"/>
            <a:r>
              <a:rPr lang="en-US" altLang="zh-CN" dirty="0"/>
              <a:t>R1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STR[R6], 0x1000000C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060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AB922-6FE3-4733-8F0E-6063B6D6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寄存器堆栈寻址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164F88-CD27-4952-AB95-E58B391EA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存储空间中的栈与寄存器组之间的批量数据传输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R13</a:t>
            </a:r>
            <a:r>
              <a:rPr lang="zh-CN" altLang="en-US" dirty="0"/>
              <a:t>（</a:t>
            </a:r>
            <a:r>
              <a:rPr lang="en-US" altLang="zh-CN" dirty="0"/>
              <a:t>SP</a:t>
            </a:r>
            <a:r>
              <a:rPr lang="zh-CN" altLang="en-US" dirty="0"/>
              <a:t>）作为栈指针，指向栈顶</a:t>
            </a:r>
            <a:endParaRPr lang="en-US" altLang="zh-CN" dirty="0"/>
          </a:p>
          <a:p>
            <a:pPr lvl="1"/>
            <a:r>
              <a:rPr lang="zh-CN" altLang="en-US" dirty="0"/>
              <a:t>先进后出</a:t>
            </a:r>
            <a:r>
              <a:rPr lang="en-US" altLang="zh-CN" dirty="0"/>
              <a:t>FILO</a:t>
            </a:r>
            <a:r>
              <a:rPr lang="zh-CN" altLang="en-US" dirty="0"/>
              <a:t>方式访问</a:t>
            </a:r>
            <a:endParaRPr lang="en-US" altLang="zh-CN" dirty="0"/>
          </a:p>
          <a:p>
            <a:r>
              <a:rPr lang="zh-CN" altLang="en-US" dirty="0"/>
              <a:t>基本指令：</a:t>
            </a:r>
            <a:r>
              <a:rPr lang="en-US" altLang="zh-CN" dirty="0"/>
              <a:t>LDM/STM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941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A9E82-B83F-4A57-85D8-B8F66123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寄存器堆栈寻址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CBB62-C863-4992-973D-A494E30E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栈指针位置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FULL</a:t>
            </a:r>
            <a:r>
              <a:rPr lang="zh-CN" altLang="en-US" dirty="0"/>
              <a:t>：栈指针指向栈顶元素（即最后一个入栈的数据元素）时称为</a:t>
            </a:r>
            <a:r>
              <a:rPr lang="en-US" altLang="zh-CN" dirty="0"/>
              <a:t>FULL</a:t>
            </a:r>
            <a:r>
              <a:rPr lang="zh-CN" altLang="en-US" dirty="0"/>
              <a:t>栈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EMPTY</a:t>
            </a:r>
            <a:r>
              <a:rPr lang="zh-CN" altLang="en-US" dirty="0"/>
              <a:t>：栈指针指向与栈顶元素相邻的一个可用单元时称为</a:t>
            </a:r>
            <a:r>
              <a:rPr lang="en-US" altLang="zh-CN" dirty="0"/>
              <a:t>EMPTY</a:t>
            </a:r>
            <a:r>
              <a:rPr lang="zh-CN" altLang="en-US" dirty="0"/>
              <a:t>栈</a:t>
            </a:r>
            <a:endParaRPr lang="en-US" altLang="zh-CN" dirty="0"/>
          </a:p>
          <a:p>
            <a:r>
              <a:rPr lang="zh-CN" altLang="en-US" dirty="0"/>
              <a:t>栈增长方向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Descending</a:t>
            </a:r>
            <a:r>
              <a:rPr lang="zh-CN" altLang="en-US" dirty="0"/>
              <a:t>：当数据栈向内存地址减小的方向增长时，称为</a:t>
            </a:r>
            <a:r>
              <a:rPr lang="en-US" altLang="zh-CN" dirty="0"/>
              <a:t>Descending</a:t>
            </a:r>
            <a:r>
              <a:rPr lang="zh-CN" altLang="en-US" dirty="0"/>
              <a:t>栈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Ascending</a:t>
            </a:r>
            <a:r>
              <a:rPr lang="zh-CN" altLang="en-US" dirty="0"/>
              <a:t>：当数据栈向内存地址增加的方向增长时，称为 </a:t>
            </a:r>
            <a:r>
              <a:rPr lang="en-US" altLang="zh-CN" dirty="0"/>
              <a:t>Ascending</a:t>
            </a:r>
            <a:r>
              <a:rPr lang="zh-CN" altLang="en-US" dirty="0"/>
              <a:t>栈</a:t>
            </a:r>
          </a:p>
        </p:txBody>
      </p:sp>
    </p:spTree>
    <p:extLst>
      <p:ext uri="{BB962C8B-B14F-4D97-AF65-F5344CB8AC3E}">
        <p14:creationId xmlns:p14="http://schemas.microsoft.com/office/powerpoint/2010/main" val="754586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C9580-0195-4F83-820E-815546D5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寄存器堆栈寻址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B6DFE-6BD4-491F-A970-26687506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栈的</a:t>
            </a:r>
            <a:r>
              <a:rPr lang="en-US" altLang="zh-CN" dirty="0"/>
              <a:t>4</a:t>
            </a:r>
            <a:r>
              <a:rPr lang="zh-CN" altLang="en-US" dirty="0"/>
              <a:t>种管理方式</a:t>
            </a:r>
            <a:endParaRPr lang="en-US" altLang="zh-CN" dirty="0"/>
          </a:p>
          <a:p>
            <a:pPr lvl="1"/>
            <a:r>
              <a:rPr lang="en-US" altLang="zh-CN" dirty="0"/>
              <a:t>FD</a:t>
            </a:r>
            <a:r>
              <a:rPr lang="zh-CN" altLang="en-US" dirty="0"/>
              <a:t> （</a:t>
            </a:r>
            <a:r>
              <a:rPr lang="en-US" altLang="zh-CN" dirty="0"/>
              <a:t>Full Descending Stack</a:t>
            </a:r>
            <a:r>
              <a:rPr lang="zh-CN" altLang="en-US" dirty="0"/>
              <a:t>） ：满递减栈，每次传送</a:t>
            </a:r>
            <a:r>
              <a:rPr lang="zh-CN" altLang="en-US" dirty="0">
                <a:solidFill>
                  <a:srgbClr val="FF0000"/>
                </a:solidFill>
              </a:rPr>
              <a:t>前</a:t>
            </a:r>
            <a:r>
              <a:rPr lang="zh-CN" altLang="en-US" dirty="0"/>
              <a:t>栈指针</a:t>
            </a:r>
            <a:r>
              <a:rPr lang="zh-CN" altLang="en-US" dirty="0">
                <a:solidFill>
                  <a:srgbClr val="FF0000"/>
                </a:solidFill>
              </a:rPr>
              <a:t>减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/>
              <a:t>，对应</a:t>
            </a:r>
            <a:r>
              <a:rPr lang="en-US" altLang="zh-CN" dirty="0"/>
              <a:t>DB</a:t>
            </a:r>
          </a:p>
          <a:p>
            <a:pPr lvl="1"/>
            <a:r>
              <a:rPr lang="en-US" altLang="zh-CN" dirty="0"/>
              <a:t>FA</a:t>
            </a:r>
            <a:r>
              <a:rPr lang="zh-CN" altLang="en-US" dirty="0"/>
              <a:t>（</a:t>
            </a:r>
            <a:r>
              <a:rPr lang="en-US" altLang="zh-CN" dirty="0"/>
              <a:t>Full Ascending Stack</a:t>
            </a:r>
            <a:r>
              <a:rPr lang="zh-CN" altLang="en-US" dirty="0"/>
              <a:t>）：满递增栈，每次传送</a:t>
            </a:r>
            <a:r>
              <a:rPr lang="zh-CN" altLang="en-US" dirty="0">
                <a:solidFill>
                  <a:srgbClr val="FF0000"/>
                </a:solidFill>
              </a:rPr>
              <a:t>后</a:t>
            </a:r>
            <a:r>
              <a:rPr lang="zh-CN" altLang="en-US" dirty="0"/>
              <a:t>栈指针</a:t>
            </a:r>
            <a:r>
              <a:rPr lang="zh-CN" altLang="en-US" dirty="0">
                <a:solidFill>
                  <a:srgbClr val="FF0000"/>
                </a:solidFill>
              </a:rPr>
              <a:t>减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/>
              <a:t>，对应</a:t>
            </a:r>
            <a:r>
              <a:rPr lang="en-US" altLang="zh-CN" dirty="0"/>
              <a:t>DA</a:t>
            </a:r>
          </a:p>
          <a:p>
            <a:pPr lvl="1"/>
            <a:r>
              <a:rPr lang="en-US" altLang="zh-CN" dirty="0"/>
              <a:t>ED</a:t>
            </a:r>
            <a:r>
              <a:rPr lang="zh-CN" altLang="en-US" dirty="0"/>
              <a:t> （</a:t>
            </a:r>
            <a:r>
              <a:rPr lang="en-US" altLang="zh-CN" dirty="0"/>
              <a:t>Empty Descending Stack</a:t>
            </a:r>
            <a:r>
              <a:rPr lang="zh-CN" altLang="en-US" dirty="0"/>
              <a:t>） ：空递减栈，每次传送</a:t>
            </a:r>
            <a:r>
              <a:rPr lang="zh-CN" altLang="en-US" dirty="0">
                <a:solidFill>
                  <a:srgbClr val="FF0000"/>
                </a:solidFill>
              </a:rPr>
              <a:t>前</a:t>
            </a:r>
            <a:r>
              <a:rPr lang="zh-CN" altLang="en-US" dirty="0"/>
              <a:t>栈指针</a:t>
            </a:r>
            <a:r>
              <a:rPr lang="zh-CN" altLang="en-US" dirty="0">
                <a:solidFill>
                  <a:srgbClr val="FF0000"/>
                </a:solidFill>
              </a:rPr>
              <a:t>加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/>
              <a:t>，对应</a:t>
            </a:r>
            <a:r>
              <a:rPr lang="en-US" altLang="zh-CN" dirty="0"/>
              <a:t>IB</a:t>
            </a:r>
          </a:p>
          <a:p>
            <a:pPr lvl="1"/>
            <a:r>
              <a:rPr lang="en-US" altLang="zh-CN" dirty="0"/>
              <a:t>EA</a:t>
            </a:r>
            <a:r>
              <a:rPr lang="zh-CN" altLang="en-US" dirty="0"/>
              <a:t> （</a:t>
            </a:r>
            <a:r>
              <a:rPr lang="en-US" altLang="zh-CN" dirty="0"/>
              <a:t>Empty Ascending Stack</a:t>
            </a:r>
            <a:r>
              <a:rPr lang="zh-CN" altLang="en-US" dirty="0"/>
              <a:t>） ：空递增栈，每次传送</a:t>
            </a:r>
            <a:r>
              <a:rPr lang="zh-CN" altLang="en-US" dirty="0">
                <a:solidFill>
                  <a:srgbClr val="FF0000"/>
                </a:solidFill>
              </a:rPr>
              <a:t>后</a:t>
            </a:r>
            <a:r>
              <a:rPr lang="zh-CN" altLang="en-US" dirty="0"/>
              <a:t>栈指针</a:t>
            </a:r>
            <a:r>
              <a:rPr lang="zh-CN" altLang="en-US" dirty="0">
                <a:solidFill>
                  <a:srgbClr val="FF0000"/>
                </a:solidFill>
              </a:rPr>
              <a:t>加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/>
              <a:t>，对应</a:t>
            </a:r>
            <a:r>
              <a:rPr lang="en-US" altLang="zh-CN" dirty="0"/>
              <a:t>IA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290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C4CCA6-6587-4C05-9089-DBB9F724B3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ARMv8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支持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种栈的生长（管理）方式：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FD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ED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。大家回忆一下，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x86 CPU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支持哪种栈的生长方式？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42FA8D-8A1F-407B-8370-1D36EE24554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FA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D52A88-6DFB-4108-8020-44A1B1D746D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FD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E93201-F9CD-4463-A800-83A08DB4C8F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EA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3A29A5-A7F6-49A8-8D6E-E48E1DE1A6F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ED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EB14DD-5CA7-4142-B140-5A9F98CA62B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16DE79-B618-4881-9DAF-E3DCA722193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75838F-AE87-48A1-9741-893DEF332C6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EB730A-F409-4D15-9CC0-8328353BE04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D33E09-383A-4DDA-B19A-6D700A5970A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0FC2C8E-F254-4000-9D41-73297C0B8FF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42CA2F7-03E0-4063-BD2B-A536B7C5E0F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5AD3727-5043-4D61-97BF-C16110786E7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75627021-835E-4E9A-A62D-0D82664B5B0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EB5F8EB-929F-4DE7-8F87-8151A6AE298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1E20E51-BDE1-4D87-B5AB-68924D93ED2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973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DEF4C-E21A-4BBB-B367-A6C4D781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寄存器堆栈寻址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4D300D-1CDB-4243-B59D-AA498A20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Tahoma" panose="020B0604030504040204" pitchFamily="34" charset="0"/>
              </a:rPr>
              <a:t>LDMFD SP!, {R2-R4}</a:t>
            </a:r>
          </a:p>
          <a:p>
            <a:pPr lvl="1"/>
            <a:r>
              <a:rPr lang="en-US" altLang="zh-CN" dirty="0"/>
              <a:t>SP</a:t>
            </a:r>
            <a:r>
              <a:rPr lang="zh-CN" altLang="en-US" dirty="0"/>
              <a:t>地址减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mem32[SP] </a:t>
            </a:r>
            <a:r>
              <a:rPr lang="en-US" altLang="zh-CN" dirty="0">
                <a:sym typeface="Wingdings" panose="05000000000000000000" pitchFamily="2" charset="2"/>
              </a:rPr>
              <a:t> </a:t>
            </a:r>
            <a:r>
              <a:rPr lang="en-US" altLang="zh-CN" dirty="0"/>
              <a:t>R2</a:t>
            </a:r>
          </a:p>
          <a:p>
            <a:pPr lvl="1"/>
            <a:r>
              <a:rPr lang="en-US" altLang="zh-CN" dirty="0"/>
              <a:t>SP</a:t>
            </a:r>
            <a:r>
              <a:rPr lang="zh-CN" altLang="en-US" dirty="0"/>
              <a:t>地址减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mem32[SP]</a:t>
            </a:r>
            <a:r>
              <a:rPr lang="en-US" altLang="zh-CN" dirty="0">
                <a:sym typeface="Wingdings" panose="05000000000000000000" pitchFamily="2" charset="2"/>
              </a:rPr>
              <a:t></a:t>
            </a:r>
            <a:r>
              <a:rPr lang="en-US" altLang="zh-CN" dirty="0"/>
              <a:t> R3</a:t>
            </a:r>
          </a:p>
          <a:p>
            <a:pPr lvl="1"/>
            <a:r>
              <a:rPr lang="en-US" altLang="zh-CN" dirty="0"/>
              <a:t>SP</a:t>
            </a:r>
            <a:r>
              <a:rPr lang="zh-CN" altLang="en-US" dirty="0"/>
              <a:t>地址减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mem32[SP]</a:t>
            </a:r>
            <a:r>
              <a:rPr lang="en-US" altLang="zh-CN" dirty="0">
                <a:sym typeface="Wingdings" panose="05000000000000000000" pitchFamily="2" charset="2"/>
              </a:rPr>
              <a:t> </a:t>
            </a:r>
            <a:r>
              <a:rPr lang="en-US" altLang="zh-CN" dirty="0"/>
              <a:t>R4</a:t>
            </a:r>
          </a:p>
          <a:p>
            <a:pPr lvl="1"/>
            <a:r>
              <a:rPr lang="zh-CN" altLang="en-US" dirty="0"/>
              <a:t>最后的地址再写回</a:t>
            </a:r>
            <a:r>
              <a:rPr lang="en-US" altLang="zh-CN" dirty="0"/>
              <a:t>SP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24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E17D403-2725-4CF5-9B2A-F657642487E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寄存器的值是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0x10000000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，指令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LDMFD SP!, {R2-R4}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执行之后，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寄存器的值是多少？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60FC99-610B-4641-885D-CEBB9794CC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0FE082-77D6-4030-939E-30A09716E03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FEC4997F-54DE-459F-BA3A-6F0B1265525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DA3A1435-EFE3-4E7C-9406-F98E1E0C4D9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7258C0B8-E3B2-48ED-AE7E-C54A6EBAAB5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E579D58A-DFC1-4031-880A-4F68CB721BA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86CBFF3-D673-4D03-8E1D-258BAEA56E3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655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2008C-BA75-4F61-BA48-32239C81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美国“对华芯片出口限制”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1C1FA-44E6-4054-A738-500ABC871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b="0" i="0" dirty="0">
                <a:solidFill>
                  <a:srgbClr val="222F3A"/>
                </a:solidFill>
                <a:effectLst/>
                <a:latin typeface="Avenir"/>
              </a:rPr>
              <a:t>美国商务部宣布将华为及其</a:t>
            </a:r>
            <a:r>
              <a:rPr lang="en-US" altLang="zh-CN" b="0" i="0" dirty="0">
                <a:solidFill>
                  <a:srgbClr val="222F3A"/>
                </a:solidFill>
                <a:effectLst/>
                <a:latin typeface="Avenir"/>
              </a:rPr>
              <a:t>70</a:t>
            </a:r>
            <a:r>
              <a:rPr lang="zh-CN" altLang="en-US" b="0" i="0" dirty="0">
                <a:solidFill>
                  <a:srgbClr val="222F3A"/>
                </a:solidFill>
                <a:effectLst/>
                <a:latin typeface="Avenir"/>
              </a:rPr>
              <a:t>家公司列入出口管制实体名单之列</a:t>
            </a:r>
            <a:endParaRPr lang="en-US" altLang="zh-CN" b="0" i="0" dirty="0">
              <a:solidFill>
                <a:srgbClr val="222F3A"/>
              </a:solidFill>
              <a:effectLst/>
              <a:latin typeface="Avenir"/>
            </a:endParaRPr>
          </a:p>
          <a:p>
            <a:pPr lvl="1"/>
            <a:r>
              <a:rPr lang="zh-CN" altLang="en-US" b="0" i="0" dirty="0">
                <a:solidFill>
                  <a:srgbClr val="222F3A"/>
                </a:solidFill>
                <a:effectLst/>
                <a:latin typeface="Avenir"/>
              </a:rPr>
              <a:t>如果没有美国政府的批准，华为将无法向美国企业购买元器件</a:t>
            </a:r>
            <a:endParaRPr lang="en-US" altLang="zh-CN" dirty="0">
              <a:solidFill>
                <a:srgbClr val="222F3A"/>
              </a:solidFill>
              <a:latin typeface="Avenir"/>
            </a:endParaRPr>
          </a:p>
          <a:p>
            <a:pPr lvl="1"/>
            <a:r>
              <a:rPr lang="en-US" altLang="zh-CN" dirty="0"/>
              <a:t>Google</a:t>
            </a:r>
            <a:r>
              <a:rPr lang="zh-CN" altLang="en-US" dirty="0"/>
              <a:t>、英飞凌、英特尔、高通、 </a:t>
            </a:r>
            <a:r>
              <a:rPr lang="en-US" altLang="zh-CN" dirty="0"/>
              <a:t>AMD </a:t>
            </a:r>
            <a:r>
              <a:rPr lang="zh-CN" altLang="en-US" dirty="0"/>
              <a:t>、赛灵思等宣布停止和华为进行业务往来</a:t>
            </a:r>
            <a:endParaRPr lang="en-US" altLang="zh-CN" dirty="0"/>
          </a:p>
          <a:p>
            <a:pPr lvl="1"/>
            <a:r>
              <a:rPr lang="zh-CN" altLang="en-US" dirty="0"/>
              <a:t>无线技术标准的</a:t>
            </a:r>
            <a:r>
              <a:rPr lang="en-US" altLang="zh-CN" dirty="0"/>
              <a:t>Wi-Fi</a:t>
            </a:r>
            <a:r>
              <a:rPr lang="zh-CN" altLang="en-US" dirty="0"/>
              <a:t>联盟、蓝牙技术联盟、制定</a:t>
            </a:r>
            <a:r>
              <a:rPr lang="en-US" altLang="zh-CN" dirty="0"/>
              <a:t>SD</a:t>
            </a:r>
            <a:r>
              <a:rPr lang="zh-CN" altLang="en-US" dirty="0"/>
              <a:t>存储卡标准的</a:t>
            </a:r>
            <a:r>
              <a:rPr lang="en-US" altLang="zh-CN" dirty="0"/>
              <a:t>SD</a:t>
            </a:r>
            <a:r>
              <a:rPr lang="zh-CN" altLang="en-US" dirty="0"/>
              <a:t>协会、</a:t>
            </a:r>
            <a:r>
              <a:rPr lang="en-US" altLang="zh-CN" dirty="0"/>
              <a:t>PCIe</a:t>
            </a:r>
            <a:r>
              <a:rPr lang="zh-CN" altLang="en-US" dirty="0"/>
              <a:t>标准组织</a:t>
            </a:r>
            <a:r>
              <a:rPr lang="en-US" altLang="zh-CN" dirty="0"/>
              <a:t>PCI-SIG</a:t>
            </a:r>
            <a:r>
              <a:rPr lang="zh-CN" altLang="en-US" dirty="0"/>
              <a:t>等将华为移出了会员名单。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zh-CN" altLang="en-US" dirty="0">
                <a:solidFill>
                  <a:srgbClr val="FF0000"/>
                </a:solidFill>
              </a:rPr>
              <a:t>将中国冻结在落后的半导体发展状态</a:t>
            </a:r>
            <a:r>
              <a:rPr lang="zh-CN" altLang="en-US" dirty="0"/>
              <a:t>，并阻止中国公司获得美国的行业专业知识”</a:t>
            </a:r>
            <a:r>
              <a:rPr lang="en-US" altLang="zh-CN" dirty="0"/>
              <a:t>--</a:t>
            </a:r>
            <a:r>
              <a:rPr lang="zh-CN" altLang="en-US" dirty="0"/>
              <a:t>外交关系委员会（</a:t>
            </a:r>
            <a:r>
              <a:rPr lang="en-US" altLang="zh-CN" dirty="0"/>
              <a:t>Council on Foreign Relations</a:t>
            </a:r>
            <a:r>
              <a:rPr lang="zh-CN" altLang="en-US" dirty="0"/>
              <a:t>）高级研究员爱德华</a:t>
            </a:r>
            <a:r>
              <a:rPr lang="en-US" altLang="zh-CN" dirty="0"/>
              <a:t>·</a:t>
            </a:r>
            <a:r>
              <a:rPr lang="zh-CN" altLang="en-US" dirty="0"/>
              <a:t>奥尔登</a:t>
            </a:r>
            <a:r>
              <a:rPr lang="en-US" altLang="zh-CN" dirty="0"/>
              <a:t>(Edward Alden)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773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DEF4C-E21A-4BBB-B367-A6C4D781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寄存器堆栈寻址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4D300D-1CDB-4243-B59D-AA498A20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ea typeface="Tahoma" panose="020B0604030504040204" pitchFamily="34" charset="0"/>
              </a:rPr>
              <a:t>STMFD SP!, {R2-R4}</a:t>
            </a:r>
          </a:p>
          <a:p>
            <a:pPr lvl="1"/>
            <a:r>
              <a:rPr lang="en-US" altLang="zh-CN" dirty="0"/>
              <a:t>R2</a:t>
            </a:r>
            <a:r>
              <a:rPr lang="en-US" altLang="zh-CN" dirty="0">
                <a:sym typeface="Wingdings" panose="05000000000000000000" pitchFamily="2" charset="2"/>
              </a:rPr>
              <a:t></a:t>
            </a:r>
            <a:r>
              <a:rPr lang="en-US" altLang="zh-CN" dirty="0"/>
              <a:t>mem32[SP] </a:t>
            </a:r>
            <a:r>
              <a:rPr lang="zh-CN" altLang="en-US" dirty="0"/>
              <a:t>，</a:t>
            </a:r>
            <a:r>
              <a:rPr lang="en-US" altLang="zh-CN" dirty="0"/>
              <a:t>SP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 0x10000004</a:t>
            </a:r>
          </a:p>
          <a:p>
            <a:pPr lvl="1"/>
            <a:r>
              <a:rPr lang="en-US" altLang="zh-CN" dirty="0"/>
              <a:t>R3</a:t>
            </a:r>
            <a:r>
              <a:rPr lang="en-US" altLang="zh-CN" dirty="0">
                <a:sym typeface="Wingdings" panose="05000000000000000000" pitchFamily="2" charset="2"/>
              </a:rPr>
              <a:t></a:t>
            </a:r>
            <a:r>
              <a:rPr lang="en-US" altLang="zh-CN" dirty="0"/>
              <a:t>mem32[SP] </a:t>
            </a:r>
            <a:r>
              <a:rPr lang="zh-CN" altLang="en-US" dirty="0"/>
              <a:t>，</a:t>
            </a:r>
            <a:r>
              <a:rPr lang="en-US" altLang="zh-CN" dirty="0"/>
              <a:t> SP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0x10000008</a:t>
            </a:r>
          </a:p>
          <a:p>
            <a:pPr lvl="1"/>
            <a:r>
              <a:rPr lang="en-US" altLang="zh-CN" dirty="0"/>
              <a:t>R4</a:t>
            </a:r>
            <a:r>
              <a:rPr lang="en-US" altLang="zh-CN" dirty="0">
                <a:sym typeface="Wingdings" panose="05000000000000000000" pitchFamily="2" charset="2"/>
              </a:rPr>
              <a:t></a:t>
            </a:r>
            <a:r>
              <a:rPr lang="en-US" altLang="zh-CN" dirty="0"/>
              <a:t>mem32[SP]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/>
              <a:t>，</a:t>
            </a:r>
            <a:r>
              <a:rPr lang="en-US" altLang="zh-CN" dirty="0"/>
              <a:t> SP</a:t>
            </a:r>
            <a:r>
              <a:rPr lang="zh-CN" altLang="en-US" dirty="0"/>
              <a:t>地址加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0x1000000C</a:t>
            </a:r>
          </a:p>
          <a:p>
            <a:pPr lvl="1"/>
            <a:r>
              <a:rPr lang="zh-CN" altLang="en-US" dirty="0"/>
              <a:t>最后的地址再写回</a:t>
            </a:r>
            <a:r>
              <a:rPr lang="en-US" altLang="zh-CN" dirty="0"/>
              <a:t>SP</a:t>
            </a:r>
          </a:p>
          <a:p>
            <a:pPr lvl="1"/>
            <a:r>
              <a:rPr lang="en-US" altLang="zh-CN" dirty="0"/>
              <a:t>SP</a:t>
            </a:r>
            <a:r>
              <a:rPr lang="zh-CN" altLang="en-US" dirty="0"/>
              <a:t>的初始值</a:t>
            </a:r>
            <a:r>
              <a:rPr lang="en-US" altLang="zh-CN" dirty="0"/>
              <a:t>0x10000000</a:t>
            </a:r>
            <a:r>
              <a:rPr lang="zh-CN" altLang="en-US" dirty="0"/>
              <a:t>，执行之后</a:t>
            </a:r>
            <a:r>
              <a:rPr lang="en-US" altLang="zh-CN" dirty="0"/>
              <a:t>SP</a:t>
            </a:r>
            <a:r>
              <a:rPr lang="zh-CN" altLang="en-US" dirty="0"/>
              <a:t>的值是</a:t>
            </a:r>
            <a:r>
              <a:rPr lang="en-US" altLang="zh-CN" dirty="0"/>
              <a:t>0x1000000C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167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3</a:t>
            </a:r>
            <a:r>
              <a:rPr lang="en-US" altLang="zh-CN" dirty="0">
                <a:solidFill>
                  <a:schemeClr val="tx1"/>
                </a:solidFill>
              </a:rPr>
              <a:t>. ARM</a:t>
            </a:r>
            <a:r>
              <a:rPr lang="zh-CN" altLang="en-US" dirty="0">
                <a:solidFill>
                  <a:schemeClr val="tx1"/>
                </a:solidFill>
              </a:rPr>
              <a:t>指令集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5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</a:t>
            </a:r>
            <a:r>
              <a:rPr lang="zh-CN" altLang="en-US" dirty="0"/>
              <a:t>指令集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85" y="1763718"/>
            <a:ext cx="11532358" cy="1769071"/>
          </a:xfrm>
        </p:spPr>
        <p:txBody>
          <a:bodyPr>
            <a:normAutofit/>
          </a:bodyPr>
          <a:lstStyle/>
          <a:p>
            <a:r>
              <a:rPr lang="en-US" altLang="zh-CN" dirty="0"/>
              <a:t>GNU ARM</a:t>
            </a:r>
            <a:r>
              <a:rPr lang="zh-CN" altLang="en-US" dirty="0"/>
              <a:t>汇编语言语法格式：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[&lt;label&gt;:][&lt;instruction or directive or pseudo-instruction&gt;}@comment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029F51-349A-3BC0-52FB-93C09FB89F06}"/>
              </a:ext>
            </a:extLst>
          </p:cNvPr>
          <p:cNvSpPr txBox="1"/>
          <p:nvPr/>
        </p:nvSpPr>
        <p:spPr>
          <a:xfrm>
            <a:off x="562970" y="3295638"/>
            <a:ext cx="11233245" cy="279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instruction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伪指令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direction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伪操作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pseudo-instruction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伪指令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&lt;label&gt;: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为标号，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GRM ARM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汇编中，任何以冒号结尾的标识符都认为是一个标号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为语句的注释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87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</a:t>
            </a:r>
            <a:r>
              <a:rPr lang="zh-CN" altLang="en-US" dirty="0"/>
              <a:t>指令集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85" y="1763718"/>
            <a:ext cx="11532358" cy="1769071"/>
          </a:xfrm>
        </p:spPr>
        <p:txBody>
          <a:bodyPr>
            <a:normAutofit/>
          </a:bodyPr>
          <a:lstStyle/>
          <a:p>
            <a:r>
              <a:rPr lang="en-US" altLang="zh-CN" dirty="0"/>
              <a:t>GNU ARM</a:t>
            </a:r>
            <a:r>
              <a:rPr lang="zh-CN" altLang="en-US" dirty="0"/>
              <a:t>汇编语言语法格式：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[&lt;label&gt;:][&lt;instruction or directive or pseudo-instruction&gt;}@comment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029F51-349A-3BC0-52FB-93C09FB89F06}"/>
              </a:ext>
            </a:extLst>
          </p:cNvPr>
          <p:cNvSpPr txBox="1"/>
          <p:nvPr/>
        </p:nvSpPr>
        <p:spPr>
          <a:xfrm>
            <a:off x="562970" y="3639642"/>
            <a:ext cx="11233245" cy="2238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注：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指令、伪指令、伪操作、寄存器名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不可大小写混用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，可全部大写或全部小写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可以在行末用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表示换行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91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GNU ARM</a:t>
            </a:r>
            <a:r>
              <a:rPr lang="zh-CN" altLang="en-US" dirty="0"/>
              <a:t>汇编语法格式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768"/>
            <a:ext cx="10694158" cy="3989957"/>
          </a:xfrm>
        </p:spPr>
        <p:txBody>
          <a:bodyPr>
            <a:normAutofit/>
          </a:bodyPr>
          <a:lstStyle/>
          <a:p>
            <a:r>
              <a:rPr lang="zh-CN" altLang="en-US" dirty="0"/>
              <a:t>局部变量定义的语法格式：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N{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routname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pPr lvl="1"/>
            <a:r>
              <a:rPr lang="en-US" altLang="zh-CN" dirty="0"/>
              <a:t>N</a:t>
            </a:r>
            <a:r>
              <a:rPr lang="zh-CN" altLang="en-US" dirty="0"/>
              <a:t>为</a:t>
            </a:r>
            <a:r>
              <a:rPr lang="en-US" altLang="zh-CN" dirty="0"/>
              <a:t>0~99</a:t>
            </a:r>
            <a:r>
              <a:rPr lang="zh-CN" altLang="en-US" dirty="0"/>
              <a:t>之间的数字</a:t>
            </a:r>
            <a:endParaRPr lang="en-US" altLang="zh-CN" dirty="0"/>
          </a:p>
          <a:p>
            <a:pPr lvl="1"/>
            <a:r>
              <a:rPr lang="en-US" altLang="zh-CN" dirty="0" err="1"/>
              <a:t>routname</a:t>
            </a:r>
            <a:r>
              <a:rPr lang="zh-CN" altLang="en-US" dirty="0"/>
              <a:t>为当前局部范围的名称，通常为该变量作用范围的名称（通过</a:t>
            </a:r>
            <a:r>
              <a:rPr lang="en-US" altLang="zh-CN" dirty="0"/>
              <a:t>ROUTE</a:t>
            </a:r>
            <a:r>
              <a:rPr lang="zh-CN" altLang="en-US" dirty="0"/>
              <a:t>伪操作定义）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8336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GNU ARM</a:t>
            </a:r>
            <a:r>
              <a:rPr lang="zh-CN" altLang="en-US" dirty="0"/>
              <a:t>汇编语法格式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768"/>
            <a:ext cx="10694158" cy="3989957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局部变量引用的语法格式：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%{F|B}{A|T}N{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routname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%</a:t>
            </a:r>
            <a:r>
              <a:rPr lang="zh-CN" altLang="en-US" dirty="0"/>
              <a:t>：表示引用操作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N</a:t>
            </a:r>
            <a:r>
              <a:rPr lang="zh-CN" altLang="en-US" dirty="0"/>
              <a:t>：为局部变量的数字号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routname</a:t>
            </a:r>
            <a:r>
              <a:rPr lang="zh-CN" altLang="en-US" dirty="0"/>
              <a:t>：为当前作用范围的名称（由</a:t>
            </a:r>
            <a:r>
              <a:rPr lang="en-US" altLang="zh-CN" dirty="0"/>
              <a:t>ROUT</a:t>
            </a:r>
            <a:r>
              <a:rPr lang="zh-CN" altLang="en-US" dirty="0"/>
              <a:t>伪操作定义）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F</a:t>
            </a:r>
            <a:r>
              <a:rPr lang="zh-CN" altLang="en-US" dirty="0"/>
              <a:t>：指示编译器只向前搜索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B</a:t>
            </a:r>
            <a:r>
              <a:rPr lang="zh-CN" altLang="en-US" dirty="0"/>
              <a:t>：指示编译器只向后搜索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</a:t>
            </a:r>
            <a:r>
              <a:rPr lang="zh-CN" altLang="en-US" dirty="0"/>
              <a:t>：指示编译器搜索宏的所有嵌套层次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T</a:t>
            </a:r>
            <a:r>
              <a:rPr lang="zh-CN" altLang="en-US" dirty="0"/>
              <a:t>：指示编译器搜索宏的当前层次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0412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GNU ARM</a:t>
            </a:r>
            <a:r>
              <a:rPr lang="zh-CN" altLang="en-US" dirty="0"/>
              <a:t>汇编语法格式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768"/>
            <a:ext cx="10694158" cy="3989957"/>
          </a:xfrm>
        </p:spPr>
        <p:txBody>
          <a:bodyPr>
            <a:normAutofit/>
          </a:bodyPr>
          <a:lstStyle/>
          <a:p>
            <a:r>
              <a:rPr lang="zh-CN" altLang="en-US" dirty="0"/>
              <a:t>特殊字符和语法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代码中的</a:t>
            </a:r>
            <a:r>
              <a:rPr lang="zh-CN" altLang="en-US" dirty="0">
                <a:solidFill>
                  <a:srgbClr val="FF0000"/>
                </a:solidFill>
              </a:rPr>
              <a:t>注释符号</a:t>
            </a:r>
            <a:r>
              <a:rPr lang="zh-CN" altLang="en-US" dirty="0"/>
              <a:t>：‘</a:t>
            </a:r>
            <a:r>
              <a:rPr lang="en-US" altLang="zh-CN" dirty="0"/>
              <a:t>@</a:t>
            </a:r>
            <a:r>
              <a:rPr lang="zh-CN" altLang="en-US" dirty="0"/>
              <a:t>’</a:t>
            </a:r>
            <a:endParaRPr lang="en-US" altLang="zh-CN" dirty="0"/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</a:rPr>
              <a:t>整行注释</a:t>
            </a:r>
            <a:r>
              <a:rPr lang="zh-CN" altLang="en-US" dirty="0"/>
              <a:t>符号：‘</a:t>
            </a:r>
            <a:r>
              <a:rPr lang="en-US" altLang="zh-CN" dirty="0"/>
              <a:t># </a:t>
            </a:r>
            <a:r>
              <a:rPr lang="zh-CN" altLang="en-US" dirty="0"/>
              <a:t>’</a:t>
            </a:r>
            <a:endParaRPr lang="en-US" altLang="zh-CN" dirty="0"/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/>
              <a:t>语句分离符号：‘</a:t>
            </a:r>
            <a:r>
              <a:rPr lang="en-US" altLang="zh-CN" dirty="0"/>
              <a:t>;</a:t>
            </a:r>
            <a:r>
              <a:rPr lang="zh-CN" altLang="en-US" dirty="0"/>
              <a:t>’</a:t>
            </a:r>
            <a:endParaRPr lang="en-US" altLang="zh-CN" dirty="0"/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/>
              <a:t>立即数前缀：‘</a:t>
            </a:r>
            <a:r>
              <a:rPr lang="en-US" altLang="zh-CN" dirty="0"/>
              <a:t>#</a:t>
            </a:r>
            <a:r>
              <a:rPr lang="zh-CN" altLang="en-US" dirty="0"/>
              <a:t>’或‘</a:t>
            </a:r>
            <a:r>
              <a:rPr lang="en-US" altLang="zh-CN" dirty="0"/>
              <a:t>$</a:t>
            </a:r>
            <a:r>
              <a:rPr lang="zh-CN" altLang="en-US" dirty="0"/>
              <a:t>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8740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指令分类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56E571-4FF2-CB77-6B18-E5A040D1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2" y="2142699"/>
            <a:ext cx="11830355" cy="31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68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A64</a:t>
            </a:r>
            <a:r>
              <a:rPr lang="zh-CN" altLang="en-US" dirty="0"/>
              <a:t>指令特点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768"/>
            <a:ext cx="10694158" cy="4703339"/>
          </a:xfrm>
        </p:spPr>
        <p:txBody>
          <a:bodyPr>
            <a:normAutofit/>
          </a:bodyPr>
          <a:lstStyle/>
          <a:p>
            <a:r>
              <a:rPr lang="en-US" altLang="zh-CN" dirty="0"/>
              <a:t>A64</a:t>
            </a:r>
            <a:r>
              <a:rPr lang="zh-CN" altLang="en-US" dirty="0"/>
              <a:t>指令编码宽度固定</a:t>
            </a:r>
            <a:r>
              <a:rPr lang="en-US" altLang="zh-CN" dirty="0"/>
              <a:t>32bit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31</a:t>
            </a:r>
            <a:r>
              <a:rPr lang="zh-CN" altLang="en-US" dirty="0">
                <a:solidFill>
                  <a:srgbClr val="FF0000"/>
                </a:solidFill>
              </a:rPr>
              <a:t>个（</a:t>
            </a:r>
            <a:r>
              <a:rPr lang="en-US" altLang="zh-CN" dirty="0">
                <a:solidFill>
                  <a:srgbClr val="FF0000"/>
                </a:solidFill>
              </a:rPr>
              <a:t>X0-X30</a:t>
            </a:r>
            <a:r>
              <a:rPr lang="zh-CN" altLang="en-US" dirty="0">
                <a:solidFill>
                  <a:srgbClr val="FF0000"/>
                </a:solidFill>
              </a:rPr>
              <a:t>）个</a:t>
            </a:r>
            <a:r>
              <a:rPr lang="en-US" altLang="zh-CN" dirty="0">
                <a:solidFill>
                  <a:srgbClr val="FF0000"/>
                </a:solidFill>
              </a:rPr>
              <a:t>64bit</a:t>
            </a:r>
            <a:r>
              <a:rPr lang="zh-CN" altLang="en-US" dirty="0">
                <a:solidFill>
                  <a:srgbClr val="FF0000"/>
                </a:solidFill>
              </a:rPr>
              <a:t>通用寄存器（用作</a:t>
            </a:r>
            <a:r>
              <a:rPr lang="en-US" altLang="zh-CN" dirty="0">
                <a:solidFill>
                  <a:srgbClr val="FF0000"/>
                </a:solidFill>
              </a:rPr>
              <a:t>32bit</a:t>
            </a:r>
            <a:r>
              <a:rPr lang="zh-CN" altLang="en-US" dirty="0">
                <a:solidFill>
                  <a:srgbClr val="FF0000"/>
                </a:solidFill>
              </a:rPr>
              <a:t>时是</a:t>
            </a:r>
            <a:r>
              <a:rPr lang="en-US" altLang="zh-CN" dirty="0">
                <a:solidFill>
                  <a:srgbClr val="FF0000"/>
                </a:solidFill>
              </a:rPr>
              <a:t>W0-W30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支持</a:t>
            </a:r>
            <a:r>
              <a:rPr lang="en-US" altLang="zh-CN" dirty="0">
                <a:solidFill>
                  <a:srgbClr val="FF0000"/>
                </a:solidFill>
              </a:rPr>
              <a:t>48bit</a:t>
            </a:r>
            <a:r>
              <a:rPr lang="zh-CN" altLang="en-US" dirty="0">
                <a:solidFill>
                  <a:srgbClr val="FF0000"/>
                </a:solidFill>
              </a:rPr>
              <a:t>虚拟寻址空间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PC</a:t>
            </a:r>
            <a:r>
              <a:rPr lang="zh-CN" altLang="en-US" dirty="0"/>
              <a:t>指针不能作为数据处理指令或</a:t>
            </a:r>
            <a:r>
              <a:rPr lang="en-US" altLang="zh-CN" dirty="0"/>
              <a:t>load</a:t>
            </a:r>
            <a:r>
              <a:rPr lang="zh-CN" altLang="en-US" dirty="0"/>
              <a:t>指令的目的寄存器，</a:t>
            </a:r>
            <a:r>
              <a:rPr lang="en-US" altLang="zh-CN" dirty="0"/>
              <a:t>X30</a:t>
            </a:r>
            <a:r>
              <a:rPr lang="zh-CN" altLang="en-US" dirty="0"/>
              <a:t>通常用作</a:t>
            </a:r>
            <a:r>
              <a:rPr lang="en-US" altLang="zh-CN" dirty="0"/>
              <a:t>LR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7424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跳转指令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94158" cy="784225"/>
          </a:xfrm>
        </p:spPr>
        <p:txBody>
          <a:bodyPr>
            <a:normAutofit/>
          </a:bodyPr>
          <a:lstStyle/>
          <a:p>
            <a:r>
              <a:rPr lang="zh-CN" altLang="en-US" dirty="0"/>
              <a:t>条件跳转</a:t>
            </a:r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D02D2E3-D395-A386-4B8B-C91C99FDD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42660"/>
              </p:ext>
            </p:extLst>
          </p:nvPr>
        </p:nvGraphicFramePr>
        <p:xfrm>
          <a:off x="659642" y="2506877"/>
          <a:ext cx="10844284" cy="321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821">
                  <a:extLst>
                    <a:ext uri="{9D8B030D-6E8A-4147-A177-3AD203B41FA5}">
                      <a16:colId xmlns:a16="http://schemas.microsoft.com/office/drawing/2014/main" val="1677733519"/>
                    </a:ext>
                  </a:extLst>
                </a:gridCol>
                <a:gridCol w="8228463">
                  <a:extLst>
                    <a:ext uri="{9D8B030D-6E8A-4147-A177-3AD203B41FA5}">
                      <a16:colId xmlns:a16="http://schemas.microsoft.com/office/drawing/2014/main" val="3774353267"/>
                    </a:ext>
                  </a:extLst>
                </a:gridCol>
              </a:tblGrid>
              <a:tr h="535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700722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B.cond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cond</a:t>
                      </a:r>
                      <a:r>
                        <a:rPr lang="zh-CN" altLang="en-US" sz="2400" dirty="0"/>
                        <a:t>为真跳转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537962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CBNZ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CBNZ X1, label  //</a:t>
                      </a:r>
                      <a:r>
                        <a:rPr lang="zh-CN" altLang="en-US" sz="2400" dirty="0"/>
                        <a:t>如果</a:t>
                      </a:r>
                      <a:r>
                        <a:rPr lang="en-US" altLang="zh-CN" sz="2400" dirty="0"/>
                        <a:t>X1!=0</a:t>
                      </a:r>
                      <a:r>
                        <a:rPr lang="zh-CN" altLang="en-US" sz="2400" dirty="0"/>
                        <a:t>则跳转到</a:t>
                      </a:r>
                      <a:r>
                        <a:rPr lang="en-US" altLang="zh-CN" sz="2400" dirty="0"/>
                        <a:t>label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605873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CBZ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CBX X1, label  //</a:t>
                      </a:r>
                      <a:r>
                        <a:rPr lang="zh-CN" altLang="en-US" sz="2400" dirty="0"/>
                        <a:t>如果</a:t>
                      </a:r>
                      <a:r>
                        <a:rPr lang="en-US" altLang="zh-CN" sz="2400" dirty="0"/>
                        <a:t>X1==0</a:t>
                      </a:r>
                      <a:r>
                        <a:rPr lang="zh-CN" altLang="en-US" sz="2400" dirty="0"/>
                        <a:t>则跳转到</a:t>
                      </a:r>
                      <a:r>
                        <a:rPr lang="en-US" altLang="zh-CN" sz="2400" dirty="0"/>
                        <a:t>label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996309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TBNZ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TBNZ X1,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#3 label //</a:t>
                      </a:r>
                      <a:r>
                        <a:rPr lang="zh-CN" altLang="en-US" sz="2400" dirty="0"/>
                        <a:t>如果</a:t>
                      </a:r>
                      <a:r>
                        <a:rPr lang="en-US" altLang="zh-CN" sz="2400" dirty="0"/>
                        <a:t>X1[3]!=0</a:t>
                      </a:r>
                      <a:r>
                        <a:rPr lang="zh-CN" altLang="en-US" sz="2400" dirty="0"/>
                        <a:t>则跳转到</a:t>
                      </a:r>
                      <a:r>
                        <a:rPr lang="en-US" altLang="zh-CN" sz="2400" dirty="0"/>
                        <a:t>label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048405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TBZ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TBZ X1, #3 label 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//</a:t>
                      </a:r>
                      <a:r>
                        <a:rPr lang="zh-CN" altLang="en-US" sz="2400" dirty="0"/>
                        <a:t>如果</a:t>
                      </a:r>
                      <a:r>
                        <a:rPr lang="en-US" altLang="zh-CN" sz="2400" dirty="0"/>
                        <a:t>X1[3]==0</a:t>
                      </a:r>
                      <a:r>
                        <a:rPr lang="zh-CN" altLang="en-US" sz="2400" dirty="0"/>
                        <a:t>则跳转到</a:t>
                      </a:r>
                      <a:r>
                        <a:rPr lang="en-US" altLang="zh-CN" sz="2400" dirty="0"/>
                        <a:t>label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59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74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279D2-A617-4F3B-A60E-E7B80C1C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00B35E0B-B3FF-4D4C-BCC3-9B4F765DD3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5635" y="1690688"/>
            <a:ext cx="7991061" cy="44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跳转指令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94158" cy="784225"/>
          </a:xfrm>
        </p:spPr>
        <p:txBody>
          <a:bodyPr>
            <a:normAutofit/>
          </a:bodyPr>
          <a:lstStyle/>
          <a:p>
            <a:r>
              <a:rPr lang="zh-CN" altLang="en-US" dirty="0"/>
              <a:t>绝对跳转</a:t>
            </a:r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D02D2E3-D395-A386-4B8B-C91C99FDD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15753"/>
              </p:ext>
            </p:extLst>
          </p:nvPr>
        </p:nvGraphicFramePr>
        <p:xfrm>
          <a:off x="659642" y="2506877"/>
          <a:ext cx="10844284" cy="321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821">
                  <a:extLst>
                    <a:ext uri="{9D8B030D-6E8A-4147-A177-3AD203B41FA5}">
                      <a16:colId xmlns:a16="http://schemas.microsoft.com/office/drawing/2014/main" val="1677733519"/>
                    </a:ext>
                  </a:extLst>
                </a:gridCol>
                <a:gridCol w="8228463">
                  <a:extLst>
                    <a:ext uri="{9D8B030D-6E8A-4147-A177-3AD203B41FA5}">
                      <a16:colId xmlns:a16="http://schemas.microsoft.com/office/drawing/2014/main" val="3774353267"/>
                    </a:ext>
                  </a:extLst>
                </a:gridCol>
              </a:tblGrid>
              <a:tr h="535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700722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绝对跳转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537962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BL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绝对跳转 </a:t>
                      </a:r>
                      <a:r>
                        <a:rPr lang="en-US" altLang="zh-CN" sz="2400" dirty="0"/>
                        <a:t>#imm,</a:t>
                      </a:r>
                      <a:r>
                        <a:rPr lang="zh-CN" altLang="en-US" sz="2400" dirty="0"/>
                        <a:t> 返回地址保存到</a:t>
                      </a:r>
                      <a:r>
                        <a:rPr lang="en-US" altLang="zh-CN" sz="2400" dirty="0"/>
                        <a:t>LR</a:t>
                      </a:r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X30</a:t>
                      </a:r>
                      <a:r>
                        <a:rPr lang="zh-CN" altLang="en-US" sz="24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605873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BLR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绝对跳转</a:t>
                      </a:r>
                      <a:r>
                        <a:rPr lang="en-US" altLang="zh-CN" sz="2400" dirty="0"/>
                        <a:t>reg,</a:t>
                      </a:r>
                      <a:r>
                        <a:rPr lang="zh-CN" altLang="en-US" sz="2400" dirty="0"/>
                        <a:t> 返回地址保存到</a:t>
                      </a:r>
                      <a:r>
                        <a:rPr lang="en-US" altLang="zh-CN" sz="2400" dirty="0"/>
                        <a:t>LR</a:t>
                      </a:r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X30</a:t>
                      </a:r>
                      <a:r>
                        <a:rPr lang="zh-CN" altLang="en-US" sz="24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996309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跳转到</a:t>
                      </a:r>
                      <a:r>
                        <a:rPr lang="en-US" altLang="zh-CN" sz="2400" dirty="0"/>
                        <a:t>reg</a:t>
                      </a:r>
                      <a:r>
                        <a:rPr lang="zh-CN" altLang="en-US" sz="2400" dirty="0"/>
                        <a:t>内容地址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048405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RET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子程序返回指令，返回地址默认保存在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LR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X30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59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341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跳转指令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C5D2-8177-494C-8E28-26C08B66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94158" cy="784225"/>
          </a:xfrm>
        </p:spPr>
        <p:txBody>
          <a:bodyPr>
            <a:normAutofit/>
          </a:bodyPr>
          <a:lstStyle/>
          <a:p>
            <a:r>
              <a:rPr lang="zh-CN" altLang="en-US" dirty="0"/>
              <a:t>异常产生和返回指令</a:t>
            </a:r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D02D2E3-D395-A386-4B8B-C91C99FDD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692203"/>
              </p:ext>
            </p:extLst>
          </p:nvPr>
        </p:nvGraphicFramePr>
        <p:xfrm>
          <a:off x="688074" y="2684298"/>
          <a:ext cx="10844284" cy="2675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821">
                  <a:extLst>
                    <a:ext uri="{9D8B030D-6E8A-4147-A177-3AD203B41FA5}">
                      <a16:colId xmlns:a16="http://schemas.microsoft.com/office/drawing/2014/main" val="1677733519"/>
                    </a:ext>
                  </a:extLst>
                </a:gridCol>
                <a:gridCol w="8228463">
                  <a:extLst>
                    <a:ext uri="{9D8B030D-6E8A-4147-A177-3AD203B41FA5}">
                      <a16:colId xmlns:a16="http://schemas.microsoft.com/office/drawing/2014/main" val="3774353267"/>
                    </a:ext>
                  </a:extLst>
                </a:gridCol>
              </a:tblGrid>
              <a:tr h="535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700722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SVC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SVC</a:t>
                      </a:r>
                      <a:r>
                        <a:rPr lang="zh-CN" altLang="en-US" sz="2400" dirty="0"/>
                        <a:t>系统调用，目标异常等级为</a:t>
                      </a:r>
                      <a:r>
                        <a:rPr lang="en-US" altLang="zh-CN" sz="2400" dirty="0"/>
                        <a:t>EL1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537962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HVC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HVC</a:t>
                      </a:r>
                      <a:r>
                        <a:rPr lang="zh-CN" altLang="en-US" sz="2400" dirty="0"/>
                        <a:t>系统调用，目标异常等级为</a:t>
                      </a:r>
                      <a:r>
                        <a:rPr lang="en-US" altLang="zh-CN" sz="2400" dirty="0"/>
                        <a:t>EL2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605873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SMC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SMC</a:t>
                      </a:r>
                      <a:r>
                        <a:rPr lang="zh-CN" altLang="en-US" sz="2400" dirty="0"/>
                        <a:t>系统调用，目标异常等级为</a:t>
                      </a:r>
                      <a:r>
                        <a:rPr lang="en-US" altLang="zh-CN" sz="2400" dirty="0"/>
                        <a:t>EL3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996309"/>
                  </a:ext>
                </a:extLst>
              </a:tr>
              <a:tr h="53509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ERET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异常返回，使用当前的</a:t>
                      </a:r>
                      <a:r>
                        <a:rPr lang="en-US" altLang="zh-CN" sz="2400" dirty="0" err="1"/>
                        <a:t>SPSR_Elx</a:t>
                      </a:r>
                      <a:r>
                        <a:rPr lang="zh-CN" altLang="en-US" sz="2400" dirty="0"/>
                        <a:t>和</a:t>
                      </a:r>
                      <a:r>
                        <a:rPr lang="en-US" altLang="zh-CN" sz="2400" dirty="0" err="1"/>
                        <a:t>ELR_ELx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048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61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系统寄存器指令</a:t>
            </a:r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D02D2E3-D395-A386-4B8B-C91C99FDD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944650"/>
              </p:ext>
            </p:extLst>
          </p:nvPr>
        </p:nvGraphicFramePr>
        <p:xfrm>
          <a:off x="673858" y="1886802"/>
          <a:ext cx="10844284" cy="154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821">
                  <a:extLst>
                    <a:ext uri="{9D8B030D-6E8A-4147-A177-3AD203B41FA5}">
                      <a16:colId xmlns:a16="http://schemas.microsoft.com/office/drawing/2014/main" val="1677733519"/>
                    </a:ext>
                  </a:extLst>
                </a:gridCol>
                <a:gridCol w="8228463">
                  <a:extLst>
                    <a:ext uri="{9D8B030D-6E8A-4147-A177-3AD203B41FA5}">
                      <a16:colId xmlns:a16="http://schemas.microsoft.com/office/drawing/2014/main" val="3774353267"/>
                    </a:ext>
                  </a:extLst>
                </a:gridCol>
              </a:tblGrid>
              <a:tr h="5140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700722"/>
                  </a:ext>
                </a:extLst>
              </a:tr>
              <a:tr h="514066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MRS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 &lt;- S: </a:t>
                      </a:r>
                      <a:r>
                        <a:rPr lang="zh-CN" altLang="en-US" sz="2400" dirty="0"/>
                        <a:t>通用寄存器 </a:t>
                      </a:r>
                      <a:r>
                        <a:rPr lang="en-US" altLang="zh-CN" sz="2400" dirty="0"/>
                        <a:t>&lt;= </a:t>
                      </a:r>
                      <a:r>
                        <a:rPr lang="zh-CN" altLang="en-US" sz="2400" dirty="0"/>
                        <a:t>系统寄存器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537962"/>
                  </a:ext>
                </a:extLst>
              </a:tr>
              <a:tr h="514066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MSR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 &lt;- R:</a:t>
                      </a:r>
                      <a:r>
                        <a:rPr lang="zh-CN" altLang="en-US" sz="2400" dirty="0"/>
                        <a:t> 系统寄存器</a:t>
                      </a:r>
                      <a:r>
                        <a:rPr lang="en-US" altLang="zh-CN" sz="2400" dirty="0"/>
                        <a:t> &lt;= </a:t>
                      </a:r>
                      <a:r>
                        <a:rPr lang="zh-CN" altLang="en-US" sz="2400" dirty="0"/>
                        <a:t>通用寄存器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60587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F1EB8B4-080C-1292-6979-34CB2CE959EC}"/>
              </a:ext>
            </a:extLst>
          </p:cNvPr>
          <p:cNvSpPr txBox="1"/>
          <p:nvPr/>
        </p:nvSpPr>
        <p:spPr>
          <a:xfrm>
            <a:off x="742665" y="3826659"/>
            <a:ext cx="11117239" cy="212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MRS R0, CPSR	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 	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状态寄存器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CPSR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的值存入寄存器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MSR </a:t>
            </a:r>
            <a:r>
              <a:rPr lang="en-US" altLang="zh-C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CPSR_f</a:t>
            </a: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R0	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用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的值修改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CPSR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的条件标志域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MSR </a:t>
            </a:r>
            <a:r>
              <a:rPr lang="en-US" altLang="zh-C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CPSR_fsxc</a:t>
            </a: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#5	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		CPSR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的值修改为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04439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算术运算指令</a:t>
            </a:r>
            <a:endParaRPr lang="en-US" altLang="zh-CN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4B8F31A-40CE-478F-8264-35FDC7CB6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19829"/>
              </p:ext>
            </p:extLst>
          </p:nvPr>
        </p:nvGraphicFramePr>
        <p:xfrm>
          <a:off x="838200" y="1388962"/>
          <a:ext cx="10515599" cy="530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243">
                  <a:extLst>
                    <a:ext uri="{9D8B030D-6E8A-4147-A177-3AD203B41FA5}">
                      <a16:colId xmlns:a16="http://schemas.microsoft.com/office/drawing/2014/main" val="3729393184"/>
                    </a:ext>
                  </a:extLst>
                </a:gridCol>
                <a:gridCol w="4618299">
                  <a:extLst>
                    <a:ext uri="{9D8B030D-6E8A-4147-A177-3AD203B41FA5}">
                      <a16:colId xmlns:a16="http://schemas.microsoft.com/office/drawing/2014/main" val="1449412870"/>
                    </a:ext>
                  </a:extLst>
                </a:gridCol>
                <a:gridCol w="1437042">
                  <a:extLst>
                    <a:ext uri="{9D8B030D-6E8A-4147-A177-3AD203B41FA5}">
                      <a16:colId xmlns:a16="http://schemas.microsoft.com/office/drawing/2014/main" val="4070994274"/>
                    </a:ext>
                  </a:extLst>
                </a:gridCol>
                <a:gridCol w="3215015">
                  <a:extLst>
                    <a:ext uri="{9D8B030D-6E8A-4147-A177-3AD203B41FA5}">
                      <a16:colId xmlns:a16="http://schemas.microsoft.com/office/drawing/2014/main" val="3968027771"/>
                    </a:ext>
                  </a:extLst>
                </a:gridCol>
              </a:tblGrid>
              <a:tr h="355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028612"/>
                  </a:ext>
                </a:extLst>
              </a:tr>
              <a:tr h="548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ADDS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加法指令，若</a:t>
                      </a:r>
                      <a:r>
                        <a:rPr lang="en-US" altLang="zh-CN" sz="1800" dirty="0"/>
                        <a:t>S</a:t>
                      </a:r>
                      <a:r>
                        <a:rPr lang="zh-CN" altLang="en-US" sz="1800" dirty="0"/>
                        <a:t>存在，则更新调键位</a:t>
                      </a:r>
                      <a:r>
                        <a:rPr lang="en-US" altLang="zh-CN" sz="1800" dirty="0"/>
                        <a:t>flag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NEG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取负数运算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123554"/>
                  </a:ext>
                </a:extLst>
              </a:tr>
              <a:tr h="548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SUBS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带进位的加法，若</a:t>
                      </a:r>
                      <a:r>
                        <a:rPr lang="en-US" altLang="zh-CN" sz="1800" dirty="0"/>
                        <a:t>S</a:t>
                      </a:r>
                      <a:r>
                        <a:rPr lang="zh-CN" altLang="en-US" sz="1800" dirty="0"/>
                        <a:t>存在，则更新条件位</a:t>
                      </a:r>
                      <a:r>
                        <a:rPr lang="en-US" altLang="zh-CN" sz="1800" dirty="0"/>
                        <a:t>flag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MADD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乘加运算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431473"/>
                  </a:ext>
                </a:extLst>
              </a:tr>
              <a:tr h="548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CMP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减法指令，若</a:t>
                      </a:r>
                      <a:r>
                        <a:rPr lang="en-US" altLang="zh-CN" sz="1800" dirty="0"/>
                        <a:t>S</a:t>
                      </a:r>
                      <a:r>
                        <a:rPr lang="zh-CN" altLang="en-US" sz="1800" dirty="0"/>
                        <a:t>存在，则更新条件位</a:t>
                      </a:r>
                      <a:r>
                        <a:rPr lang="en-US" altLang="zh-CN" sz="1800" dirty="0"/>
                        <a:t>flag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MSUB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乘减运算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301252"/>
                  </a:ext>
                </a:extLst>
              </a:tr>
              <a:tr h="6215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将操作数</a:t>
                      </a: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减去操作数</a:t>
                      </a:r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，再减去标志位</a:t>
                      </a:r>
                      <a:r>
                        <a:rPr lang="en-US" altLang="zh-CN" sz="1800" dirty="0"/>
                        <a:t>C</a:t>
                      </a:r>
                      <a:r>
                        <a:rPr lang="zh-CN" altLang="en-US" sz="1800" dirty="0"/>
                        <a:t>的取反值，结果送到目的寄存器</a:t>
                      </a:r>
                      <a:r>
                        <a:rPr lang="en-US" altLang="zh-CN" sz="1800" dirty="0" err="1"/>
                        <a:t>Xt</a:t>
                      </a:r>
                      <a:r>
                        <a:rPr lang="en-US" altLang="zh-CN" sz="1800" dirty="0"/>
                        <a:t>/</a:t>
                      </a:r>
                      <a:r>
                        <a:rPr lang="en-US" altLang="zh-CN" sz="1800" dirty="0" err="1"/>
                        <a:t>Wt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MUL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乘法运算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409989"/>
                  </a:ext>
                </a:extLst>
              </a:tr>
              <a:tr h="6215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RSB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逆向减法，操作数</a:t>
                      </a:r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减去操作数</a:t>
                      </a: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，结果送到目的寄存器</a:t>
                      </a:r>
                      <a:r>
                        <a:rPr lang="en-US" altLang="zh-CN" sz="1800" dirty="0" err="1"/>
                        <a:t>Xt</a:t>
                      </a:r>
                      <a:r>
                        <a:rPr lang="en-US" altLang="zh-CN" sz="1800" dirty="0"/>
                        <a:t>/</a:t>
                      </a:r>
                      <a:r>
                        <a:rPr lang="en-US" altLang="zh-CN" sz="1800" dirty="0" err="1"/>
                        <a:t>Wt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SMADDL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有符号乘加运算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845034"/>
                  </a:ext>
                </a:extLst>
              </a:tr>
              <a:tr h="8879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RSC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带借位的逆向减法指令，操作数</a:t>
                      </a:r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减去操作数</a:t>
                      </a: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，再减去标志位</a:t>
                      </a:r>
                      <a:r>
                        <a:rPr lang="en-US" altLang="zh-CN" sz="1800" dirty="0"/>
                        <a:t>C</a:t>
                      </a:r>
                      <a:r>
                        <a:rPr lang="zh-CN" altLang="en-US" sz="1800" dirty="0"/>
                        <a:t>的取反值，结果送目的寄存器</a:t>
                      </a:r>
                      <a:r>
                        <a:rPr lang="en-US" altLang="zh-CN" sz="1800" dirty="0" err="1"/>
                        <a:t>Xt</a:t>
                      </a:r>
                      <a:r>
                        <a:rPr lang="en-US" altLang="zh-CN" sz="1800" dirty="0"/>
                        <a:t>/</a:t>
                      </a:r>
                      <a:r>
                        <a:rPr lang="en-US" altLang="zh-CN" sz="1800" dirty="0" err="1"/>
                        <a:t>Wt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SDIV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有符号除法运算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453834"/>
                  </a:ext>
                </a:extLst>
              </a:tr>
              <a:tr h="548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CMP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比较相等指令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UDIV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无符号除法运算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9403346"/>
                  </a:ext>
                </a:extLst>
              </a:tr>
              <a:tr h="548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CMN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比较不等指令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688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84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算数运算指令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1EB8B4-080C-1292-6979-34CB2CE959EC}"/>
              </a:ext>
            </a:extLst>
          </p:cNvPr>
          <p:cNvSpPr txBox="1"/>
          <p:nvPr/>
        </p:nvSpPr>
        <p:spPr>
          <a:xfrm>
            <a:off x="375334" y="1546446"/>
            <a:ext cx="11117239" cy="474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加法指令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R0, R1, #5	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 	R0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R1+5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R0, R1, R2	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R1+R2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R0, R1, R2, LSL #5	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R1+R2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左移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位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减法指令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 R0, R1, R2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				R0&lt;-R1-R2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 R0, R1, R2, LSL #5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	R0&lt;-R1-R2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左移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位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60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逻辑运算指令</a:t>
            </a:r>
            <a:endParaRPr lang="en-US" altLang="zh-CN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4B8F31A-40CE-478F-8264-35FDC7CB6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11133"/>
              </p:ext>
            </p:extLst>
          </p:nvPr>
        </p:nvGraphicFramePr>
        <p:xfrm>
          <a:off x="838200" y="1828800"/>
          <a:ext cx="105156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202">
                  <a:extLst>
                    <a:ext uri="{9D8B030D-6E8A-4147-A177-3AD203B41FA5}">
                      <a16:colId xmlns:a16="http://schemas.microsoft.com/office/drawing/2014/main" val="3729393184"/>
                    </a:ext>
                  </a:extLst>
                </a:gridCol>
                <a:gridCol w="8282398">
                  <a:extLst>
                    <a:ext uri="{9D8B030D-6E8A-4147-A177-3AD203B41FA5}">
                      <a16:colId xmlns:a16="http://schemas.microsoft.com/office/drawing/2014/main" val="144941287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02861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ANDS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按位与运算，如果</a:t>
                      </a:r>
                      <a:r>
                        <a:rPr lang="en-US" altLang="zh-CN" sz="2400" dirty="0"/>
                        <a:t>S</a:t>
                      </a:r>
                      <a:r>
                        <a:rPr lang="zh-CN" altLang="en-US" sz="2400" dirty="0"/>
                        <a:t>存在，则更新条件位标记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12355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EOR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按位异或运算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43147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ORR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按位或运算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30125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TST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例如：</a:t>
                      </a:r>
                      <a:r>
                        <a:rPr lang="en-US" altLang="zh-CN" sz="2400" dirty="0"/>
                        <a:t>TST W0, #0X40  //</a:t>
                      </a:r>
                      <a:r>
                        <a:rPr lang="zh-CN" altLang="en-US" sz="2400" dirty="0"/>
                        <a:t>指令用来测试</a:t>
                      </a:r>
                      <a:r>
                        <a:rPr lang="en-US" altLang="zh-CN" sz="2400" dirty="0"/>
                        <a:t>W0[3]</a:t>
                      </a:r>
                      <a:r>
                        <a:rPr lang="zh-CN" altLang="en-US" sz="2400" dirty="0"/>
                        <a:t>是否为</a:t>
                      </a:r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，相当于：</a:t>
                      </a:r>
                      <a:endParaRPr lang="en-US" altLang="zh-CN" sz="2400" dirty="0"/>
                    </a:p>
                    <a:p>
                      <a:pPr algn="l"/>
                      <a:r>
                        <a:rPr lang="en-US" altLang="zh-CN" sz="2400" dirty="0"/>
                        <a:t>ANDS WZR, W0,#0X40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4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55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逻辑运算指令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39912D-A380-ADB5-6724-7393AE619734}"/>
              </a:ext>
            </a:extLst>
          </p:cNvPr>
          <p:cNvSpPr txBox="1"/>
          <p:nvPr/>
        </p:nvSpPr>
        <p:spPr>
          <a:xfrm>
            <a:off x="375334" y="1546446"/>
            <a:ext cx="11117239" cy="427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逻辑与指令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R0, R0, #5	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 	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保持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的第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位和第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位，其余位清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ORR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逻辑或指令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ORR R0, R0, #5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				R0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的第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位和第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位设置为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，其余位不变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EOR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逻辑异或指令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EOR R0, R0, #5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				R0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的第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位和第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位取反，其余位不变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65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075"/>
            <a:ext cx="10515600" cy="784224"/>
          </a:xfrm>
        </p:spPr>
        <p:txBody>
          <a:bodyPr/>
          <a:lstStyle/>
          <a:p>
            <a:r>
              <a:rPr lang="zh-CN" altLang="en-US" dirty="0"/>
              <a:t>数据传输指令</a:t>
            </a:r>
            <a:endParaRPr lang="en-US" altLang="zh-CN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4B8F31A-40CE-478F-8264-35FDC7CB6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370276"/>
              </p:ext>
            </p:extLst>
          </p:nvPr>
        </p:nvGraphicFramePr>
        <p:xfrm>
          <a:off x="838200" y="1828800"/>
          <a:ext cx="105156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202">
                  <a:extLst>
                    <a:ext uri="{9D8B030D-6E8A-4147-A177-3AD203B41FA5}">
                      <a16:colId xmlns:a16="http://schemas.microsoft.com/office/drawing/2014/main" val="3729393184"/>
                    </a:ext>
                  </a:extLst>
                </a:gridCol>
                <a:gridCol w="8282398">
                  <a:extLst>
                    <a:ext uri="{9D8B030D-6E8A-4147-A177-3AD203B41FA5}">
                      <a16:colId xmlns:a16="http://schemas.microsoft.com/office/drawing/2014/main" val="144941287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02861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MOV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赋值运算指令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12355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MOVZ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赋值</a:t>
                      </a:r>
                      <a:r>
                        <a:rPr lang="en-US" altLang="zh-CN" sz="2400" dirty="0"/>
                        <a:t>#uimm16</a:t>
                      </a:r>
                      <a:r>
                        <a:rPr lang="zh-CN" altLang="en-US" sz="2400" dirty="0"/>
                        <a:t>到目标寄存器</a:t>
                      </a:r>
                      <a:r>
                        <a:rPr lang="en-US" altLang="zh-CN" sz="2400" dirty="0" err="1"/>
                        <a:t>Xd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43147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MOVN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赋值</a:t>
                      </a:r>
                      <a:r>
                        <a:rPr lang="en-US" altLang="zh-CN" sz="2400" dirty="0"/>
                        <a:t>#uimm16</a:t>
                      </a:r>
                      <a:r>
                        <a:rPr lang="zh-CN" altLang="en-US" sz="2400" dirty="0"/>
                        <a:t>到目标寄存器</a:t>
                      </a:r>
                      <a:r>
                        <a:rPr lang="en-US" altLang="zh-CN" sz="2400" dirty="0" err="1"/>
                        <a:t>Xd</a:t>
                      </a:r>
                      <a:r>
                        <a:rPr lang="zh-CN" altLang="en-US" sz="2400" dirty="0"/>
                        <a:t>，再取反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30125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MOVK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赋值</a:t>
                      </a:r>
                      <a:r>
                        <a:rPr lang="en-US" altLang="zh-CN" sz="2400" dirty="0"/>
                        <a:t>#uimm16</a:t>
                      </a:r>
                      <a:r>
                        <a:rPr lang="zh-CN" altLang="en-US" sz="2400" dirty="0"/>
                        <a:t>到目标寄存器</a:t>
                      </a:r>
                      <a:r>
                        <a:rPr lang="en-US" altLang="zh-CN" sz="2400" dirty="0" err="1"/>
                        <a:t>Xd</a:t>
                      </a:r>
                      <a:r>
                        <a:rPr lang="zh-CN" altLang="en-US" sz="2400" dirty="0"/>
                        <a:t>，保存其他</a:t>
                      </a:r>
                      <a:r>
                        <a:rPr lang="en-US" altLang="zh-CN" sz="2400" dirty="0"/>
                        <a:t>bit</a:t>
                      </a:r>
                      <a:r>
                        <a:rPr lang="zh-CN" altLang="en-US" sz="2400" dirty="0"/>
                        <a:t>不变</a:t>
                      </a:r>
                      <a:endParaRPr lang="en-US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4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144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数据传输指令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375334" y="1546446"/>
            <a:ext cx="11117239" cy="427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数据传送指令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 R0, #0xFF000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 	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立即寻址，将立即数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0xFF000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装入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寄存器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 R1, R2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		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寄存器寻址，将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R2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的值存入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R1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 R0, R2, LSL #3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		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移位寻址，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R2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的值左移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位，结果放入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R0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MOVN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数据取反传送指令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MOVN R0,</a:t>
            </a:r>
            <a:r>
              <a:rPr lang="zh-CN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#0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imes New Roman" panose="02020603050405020304" pitchFamily="18" charset="0"/>
              </a:rPr>
              <a:t>					R0=-1</a:t>
            </a:r>
          </a:p>
        </p:txBody>
      </p:sp>
    </p:spTree>
    <p:extLst>
      <p:ext uri="{BB962C8B-B14F-4D97-AF65-F5344CB8AC3E}">
        <p14:creationId xmlns:p14="http://schemas.microsoft.com/office/powerpoint/2010/main" val="1463946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075"/>
            <a:ext cx="10515600" cy="784224"/>
          </a:xfrm>
        </p:spPr>
        <p:txBody>
          <a:bodyPr/>
          <a:lstStyle/>
          <a:p>
            <a:r>
              <a:rPr lang="zh-CN" altLang="en-US" dirty="0"/>
              <a:t>地址生成指令</a:t>
            </a:r>
            <a:endParaRPr lang="en-US" altLang="zh-CN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4B8F31A-40CE-478F-8264-35FDC7CB6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421168"/>
              </p:ext>
            </p:extLst>
          </p:nvPr>
        </p:nvGraphicFramePr>
        <p:xfrm>
          <a:off x="838200" y="1828799"/>
          <a:ext cx="10515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202">
                  <a:extLst>
                    <a:ext uri="{9D8B030D-6E8A-4147-A177-3AD203B41FA5}">
                      <a16:colId xmlns:a16="http://schemas.microsoft.com/office/drawing/2014/main" val="3729393184"/>
                    </a:ext>
                  </a:extLst>
                </a:gridCol>
                <a:gridCol w="8282398">
                  <a:extLst>
                    <a:ext uri="{9D8B030D-6E8A-4147-A177-3AD203B41FA5}">
                      <a16:colId xmlns:a16="http://schemas.microsoft.com/office/drawing/2014/main" val="1449412870"/>
                    </a:ext>
                  </a:extLst>
                </a:gridCol>
              </a:tblGrid>
              <a:tr h="4458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028612"/>
                  </a:ext>
                </a:extLst>
              </a:tr>
              <a:tr h="4458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ADRP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base = PC[11:0] = ZERO(12); </a:t>
                      </a:r>
                      <a:r>
                        <a:rPr lang="en-US" altLang="zh-CN" sz="2400" dirty="0" err="1"/>
                        <a:t>Xd</a:t>
                      </a:r>
                      <a:r>
                        <a:rPr lang="en-US" altLang="zh-CN" sz="2400" dirty="0"/>
                        <a:t> = base = label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123554"/>
                  </a:ext>
                </a:extLst>
              </a:tr>
              <a:tr h="4458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ADR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err="1"/>
                        <a:t>Xd</a:t>
                      </a:r>
                      <a:r>
                        <a:rPr lang="en-US" altLang="zh-CN" sz="2400" dirty="0"/>
                        <a:t> = PC + label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431473"/>
                  </a:ext>
                </a:extLst>
              </a:tr>
            </a:tbl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D4E6723D-92F7-EC25-2360-3D32C84BD19B}"/>
              </a:ext>
            </a:extLst>
          </p:cNvPr>
          <p:cNvSpPr txBox="1">
            <a:spLocks/>
          </p:cNvSpPr>
          <p:nvPr/>
        </p:nvSpPr>
        <p:spPr>
          <a:xfrm>
            <a:off x="838200" y="3441898"/>
            <a:ext cx="10515600" cy="2863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位段移动指令</a:t>
            </a:r>
            <a:endParaRPr lang="en-US" altLang="zh-CN" dirty="0"/>
          </a:p>
          <a:p>
            <a:pPr>
              <a:lnSpc>
                <a:spcPct val="250000"/>
              </a:lnSpc>
            </a:pPr>
            <a:r>
              <a:rPr lang="en-US" altLang="zh-CN" sz="2400" dirty="0"/>
              <a:t>BFM</a:t>
            </a:r>
            <a:r>
              <a:rPr lang="zh-CN" altLang="en-US" sz="2400" dirty="0"/>
              <a:t>、</a:t>
            </a:r>
            <a:r>
              <a:rPr lang="en-US" altLang="zh-CN" sz="2400" dirty="0"/>
              <a:t>SBFM</a:t>
            </a:r>
            <a:r>
              <a:rPr lang="zh-CN" altLang="en-US" sz="2400" dirty="0"/>
              <a:t>、</a:t>
            </a:r>
            <a:r>
              <a:rPr lang="en-US" altLang="zh-CN" sz="2400" dirty="0"/>
              <a:t>UBFM</a:t>
            </a:r>
            <a:r>
              <a:rPr lang="zh-CN" altLang="en-US" sz="2400" dirty="0"/>
              <a:t>、</a:t>
            </a:r>
            <a:r>
              <a:rPr lang="en-US" altLang="zh-CN" sz="2400" dirty="0"/>
              <a:t>BFI</a:t>
            </a:r>
            <a:r>
              <a:rPr lang="zh-CN" altLang="en-US" sz="2400" dirty="0"/>
              <a:t>、</a:t>
            </a:r>
            <a:r>
              <a:rPr lang="en-US" altLang="zh-CN" sz="2400" dirty="0"/>
              <a:t>BFXIL</a:t>
            </a:r>
            <a:r>
              <a:rPr lang="zh-CN" altLang="en-US" sz="2400" dirty="0"/>
              <a:t>、</a:t>
            </a:r>
            <a:r>
              <a:rPr lang="en-US" altLang="zh-CN" sz="2400" dirty="0"/>
              <a:t>SBFIZ</a:t>
            </a:r>
            <a:r>
              <a:rPr lang="zh-CN" altLang="en-US" sz="2400" dirty="0"/>
              <a:t>、</a:t>
            </a:r>
            <a:r>
              <a:rPr lang="en-US" altLang="zh-CN" sz="2400" dirty="0"/>
              <a:t>SBFX</a:t>
            </a:r>
            <a:r>
              <a:rPr lang="zh-CN" altLang="en-US" sz="2400" dirty="0"/>
              <a:t>、</a:t>
            </a:r>
            <a:r>
              <a:rPr lang="en-US" altLang="zh-CN" sz="2400" dirty="0"/>
              <a:t>UBFX</a:t>
            </a:r>
            <a:r>
              <a:rPr lang="zh-CN" altLang="en-US" sz="2400" dirty="0"/>
              <a:t>、</a:t>
            </a:r>
            <a:r>
              <a:rPr lang="en-US" altLang="zh-CN" sz="2400" dirty="0"/>
              <a:t>UBFZ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890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7F454-D780-49E6-89B2-3C0C98B4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0AC44-56BB-4488-A1E3-AC231A0A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x86</a:t>
            </a:r>
            <a:r>
              <a:rPr lang="zh-CN" altLang="en-US" dirty="0"/>
              <a:t>、</a:t>
            </a:r>
            <a:r>
              <a:rPr lang="en-US" altLang="zh-CN" dirty="0"/>
              <a:t>x64</a:t>
            </a:r>
            <a:r>
              <a:rPr lang="zh-CN" altLang="en-US" dirty="0"/>
              <a:t>架构和</a:t>
            </a:r>
            <a:r>
              <a:rPr lang="en-US" altLang="zh-CN" dirty="0"/>
              <a:t>ARM</a:t>
            </a:r>
            <a:r>
              <a:rPr lang="zh-CN" altLang="en-US" dirty="0"/>
              <a:t>架构是最主流的两种</a:t>
            </a:r>
            <a:r>
              <a:rPr lang="en-US" altLang="zh-CN" dirty="0"/>
              <a:t>CPU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en-US" altLang="zh-CN" dirty="0"/>
              <a:t>x86</a:t>
            </a:r>
            <a:r>
              <a:rPr lang="zh-CN" altLang="en-US" dirty="0"/>
              <a:t>、</a:t>
            </a:r>
            <a:r>
              <a:rPr lang="en-US" altLang="zh-CN" dirty="0"/>
              <a:t>x64</a:t>
            </a:r>
            <a:r>
              <a:rPr lang="zh-CN" altLang="en-US" dirty="0"/>
              <a:t>架构高度垄断</a:t>
            </a:r>
            <a:endParaRPr lang="en-US" altLang="zh-CN" dirty="0"/>
          </a:p>
          <a:p>
            <a:pPr lvl="1"/>
            <a:r>
              <a:rPr lang="en-US" altLang="zh-CN" dirty="0"/>
              <a:t>ARM</a:t>
            </a:r>
            <a:r>
              <a:rPr lang="zh-CN" altLang="en-US" dirty="0"/>
              <a:t>架构开放授权模式</a:t>
            </a:r>
            <a:endParaRPr lang="en-US" altLang="zh-CN" dirty="0"/>
          </a:p>
          <a:p>
            <a:r>
              <a:rPr lang="zh-CN" altLang="en-US" dirty="0"/>
              <a:t>华为和飞腾已获得永久性</a:t>
            </a:r>
            <a:r>
              <a:rPr lang="en-US" altLang="zh-CN" dirty="0"/>
              <a:t>Arm V8</a:t>
            </a:r>
            <a:r>
              <a:rPr lang="zh-CN" altLang="en-US" dirty="0"/>
              <a:t>架构指令层级授权，自主研发</a:t>
            </a:r>
            <a:r>
              <a:rPr lang="en-US" altLang="zh-CN" dirty="0"/>
              <a:t>CPU</a:t>
            </a:r>
            <a:r>
              <a:rPr lang="zh-CN" altLang="en-US" dirty="0"/>
              <a:t>的设计根基。</a:t>
            </a:r>
            <a:endParaRPr lang="en-US" altLang="zh-CN" dirty="0"/>
          </a:p>
          <a:p>
            <a:pPr lvl="1"/>
            <a:r>
              <a:rPr lang="zh-CN" altLang="en-US" dirty="0"/>
              <a:t>提升我国</a:t>
            </a:r>
            <a:r>
              <a:rPr lang="zh-CN" altLang="en-US" dirty="0">
                <a:solidFill>
                  <a:srgbClr val="FF0000"/>
                </a:solidFill>
              </a:rPr>
              <a:t>自主创新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安全可控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产业生态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芯片性能</a:t>
            </a:r>
            <a:r>
              <a:rPr lang="zh-CN" altLang="en-US" dirty="0"/>
              <a:t>等综合实力，逐渐替代</a:t>
            </a:r>
            <a:r>
              <a:rPr lang="en-US" altLang="zh-CN" dirty="0"/>
              <a:t>Intel</a:t>
            </a:r>
            <a:r>
              <a:rPr lang="zh-CN" altLang="en-US" dirty="0"/>
              <a:t>等国外</a:t>
            </a:r>
            <a:r>
              <a:rPr lang="en-US" altLang="zh-CN" dirty="0"/>
              <a:t>CPU</a:t>
            </a:r>
            <a:r>
              <a:rPr lang="zh-CN" altLang="en-US" dirty="0"/>
              <a:t>芯片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11570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075"/>
            <a:ext cx="10515600" cy="784224"/>
          </a:xfrm>
        </p:spPr>
        <p:txBody>
          <a:bodyPr/>
          <a:lstStyle/>
          <a:p>
            <a:r>
              <a:rPr lang="zh-CN" altLang="en-US" dirty="0"/>
              <a:t>移位运算指令</a:t>
            </a:r>
            <a:endParaRPr lang="en-US" altLang="zh-CN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4B8F31A-40CE-478F-8264-35FDC7CB6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31076"/>
              </p:ext>
            </p:extLst>
          </p:nvPr>
        </p:nvGraphicFramePr>
        <p:xfrm>
          <a:off x="838200" y="1828800"/>
          <a:ext cx="10515600" cy="4246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1287">
                  <a:extLst>
                    <a:ext uri="{9D8B030D-6E8A-4147-A177-3AD203B41FA5}">
                      <a16:colId xmlns:a16="http://schemas.microsoft.com/office/drawing/2014/main" val="3729393184"/>
                    </a:ext>
                  </a:extLst>
                </a:gridCol>
                <a:gridCol w="7614313">
                  <a:extLst>
                    <a:ext uri="{9D8B030D-6E8A-4147-A177-3AD203B41FA5}">
                      <a16:colId xmlns:a16="http://schemas.microsoft.com/office/drawing/2014/main" val="1449412870"/>
                    </a:ext>
                  </a:extLst>
                </a:gridCol>
              </a:tblGrid>
              <a:tr h="684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028612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ASR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算数右移</a:t>
                      </a:r>
                      <a:r>
                        <a:rPr lang="en-US" altLang="zh-CN" sz="2400" dirty="0"/>
                        <a:t> &gt;&gt; </a:t>
                      </a:r>
                      <a:r>
                        <a:rPr lang="zh-CN" altLang="en-US" sz="2400" dirty="0"/>
                        <a:t>（结果带符号）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123554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LSL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逻辑左移 </a:t>
                      </a:r>
                      <a:r>
                        <a:rPr lang="en-US" altLang="zh-CN" sz="2400" dirty="0"/>
                        <a:t>&lt;&lt;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431473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LSR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逻辑右移 </a:t>
                      </a:r>
                      <a:r>
                        <a:rPr lang="en-US" altLang="zh-CN" sz="2400" dirty="0"/>
                        <a:t>&gt;&gt;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301252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ROR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循环右移：头尾相连</a:t>
                      </a:r>
                      <a:endParaRPr lang="en-US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409989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SXTB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SXTH</a:t>
                      </a:r>
                      <a:r>
                        <a:rPr lang="zh-CN" altLang="en-US" sz="2400" dirty="0"/>
                        <a:t>、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en-US" altLang="zh-CN" sz="2400" dirty="0"/>
                        <a:t>UXTB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UXTH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字节、半字、字符号</a:t>
                      </a:r>
                      <a:r>
                        <a:rPr lang="en-US" altLang="zh-CN" sz="2400" dirty="0"/>
                        <a:t>/0</a:t>
                      </a:r>
                      <a:r>
                        <a:rPr lang="zh-CN" altLang="en-US" sz="2400" dirty="0"/>
                        <a:t>扩展移位运算</a:t>
                      </a:r>
                      <a:endParaRPr lang="en-US" altLang="zh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21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323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915"/>
            <a:ext cx="10515600" cy="784224"/>
          </a:xfrm>
        </p:spPr>
        <p:txBody>
          <a:bodyPr/>
          <a:lstStyle/>
          <a:p>
            <a:r>
              <a:rPr lang="en-US" altLang="zh-CN" dirty="0"/>
              <a:t>Load/Store</a:t>
            </a:r>
            <a:r>
              <a:rPr lang="zh-CN" altLang="en-US" dirty="0"/>
              <a:t>指令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6F0C8-AF5F-CC53-1F46-7F9D2DA5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4" y="1376788"/>
            <a:ext cx="11910672" cy="53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24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指令简介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838200" y="2067146"/>
            <a:ext cx="11117239" cy="220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单指令多数据流，能够复制多个操作数并打包在大型寄存器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SIMD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可以以同步的方式，同一时间内执行同一条指令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非常适合多媒体应用等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数据密集型运算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57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4. ARM</a:t>
            </a:r>
            <a:r>
              <a:rPr lang="zh-CN" altLang="en-US" dirty="0">
                <a:solidFill>
                  <a:schemeClr val="tx1"/>
                </a:solidFill>
              </a:rPr>
              <a:t>伪指令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12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en-US" altLang="zh-CN" dirty="0"/>
              <a:t>ARM</a:t>
            </a:r>
            <a:r>
              <a:rPr lang="zh-CN" altLang="en-US" dirty="0"/>
              <a:t>伪指令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698500" y="1725092"/>
            <a:ext cx="11117239" cy="452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伪指令是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编译器支持的指令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，而非硬件芯片支持的指令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编译器把伪指令转化成对应芯片支持的指令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伪操作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 defTabSz="914400">
              <a:lnSpc>
                <a:spcPct val="150000"/>
              </a:lnSpc>
              <a:spcBef>
                <a:spcPts val="1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数据定义伪操作、汇编控制伪操作、杂项伪操作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</a:p>
          <a:p>
            <a:pPr marL="685800" lvl="1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伪指令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 defTabSz="914400">
              <a:lnSpc>
                <a:spcPct val="150000"/>
              </a:lnSpc>
              <a:spcBef>
                <a:spcPts val="1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伪指令、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ADRL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伪指令、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伪指令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55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数据定义伪操作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838200" y="1889346"/>
            <a:ext cx="11117239" cy="403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.byte			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单字节定义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.byte	0x12, ‘a’, 23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.short			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字节数据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.short	0x1234, 65535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.long /.word		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字节数据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.word	0x12345678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.quad			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字节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.quad	0x1234567812345678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.float			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定义浮点数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.float	0f3.2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.string /.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asciz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/.ascii   	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定义字符串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.ascii	“</a:t>
            </a:r>
            <a:r>
              <a:rPr lang="en-US" altLang="zh-CN" sz="28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abcd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\0”</a:t>
            </a:r>
          </a:p>
        </p:txBody>
      </p:sp>
    </p:spTree>
    <p:extLst>
      <p:ext uri="{BB962C8B-B14F-4D97-AF65-F5344CB8AC3E}">
        <p14:creationId xmlns:p14="http://schemas.microsoft.com/office/powerpoint/2010/main" val="36920759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汇编控制伪操作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838200" y="1749646"/>
            <a:ext cx="11117239" cy="410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.if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.else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.endif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类似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语言里的条件编译，汇编控制伪操作用于控制汇编程序的执行流程。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.if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.else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.endif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伪指令可以嵌套使用。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.macro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mend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类似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语言里的宏函数。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.macro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伪操作可以将一段代码定义为一个整体，称为宏指令，在程序中通过宏指令可以多次调用该段代码。宏操作可以使用一个或多个参数。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75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汇编控制伪操作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838198" y="1381522"/>
            <a:ext cx="11117239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.macro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.mend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示例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A4949-7FA2-9619-3BD3-5F67FCE59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10" y="2165746"/>
            <a:ext cx="10586580" cy="428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8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杂项伪操作</a:t>
            </a:r>
            <a:endParaRPr lang="en-US" altLang="zh-CN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5BE3F66F-4603-5582-B7D0-5440DB7FB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676783"/>
              </p:ext>
            </p:extLst>
          </p:nvPr>
        </p:nvGraphicFramePr>
        <p:xfrm>
          <a:off x="838200" y="1511300"/>
          <a:ext cx="10515601" cy="4792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729393184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449412870"/>
                    </a:ext>
                  </a:extLst>
                </a:gridCol>
                <a:gridCol w="5778501">
                  <a:extLst>
                    <a:ext uri="{9D8B030D-6E8A-4147-A177-3AD203B41FA5}">
                      <a16:colId xmlns:a16="http://schemas.microsoft.com/office/drawing/2014/main" val="199195498"/>
                    </a:ext>
                  </a:extLst>
                </a:gridCol>
              </a:tblGrid>
              <a:tr h="684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伪操作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语法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028612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.arm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.arm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定义以下代码使用</a:t>
                      </a:r>
                      <a:r>
                        <a:rPr lang="en-US" altLang="zh-CN" sz="2000" dirty="0"/>
                        <a:t>ARM</a:t>
                      </a:r>
                      <a:r>
                        <a:rPr lang="zh-CN" altLang="en-US" sz="2000" dirty="0"/>
                        <a:t>指令集编译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123554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.thumb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.thumb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定义以下代码使用</a:t>
                      </a:r>
                      <a:r>
                        <a:rPr lang="en-US" altLang="zh-CN" sz="2000" dirty="0"/>
                        <a:t>Thumb</a:t>
                      </a:r>
                      <a:r>
                        <a:rPr lang="zh-CN" altLang="en-US" sz="2000" dirty="0"/>
                        <a:t>指令集编译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431473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.section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.section expr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定义一个段。</a:t>
                      </a:r>
                      <a:r>
                        <a:rPr lang="en-US" altLang="zh-CN" sz="2000" dirty="0"/>
                        <a:t>expr</a:t>
                      </a:r>
                      <a:r>
                        <a:rPr lang="zh-CN" altLang="en-US" sz="2000" dirty="0"/>
                        <a:t>可以是</a:t>
                      </a:r>
                      <a:r>
                        <a:rPr lang="en-US" altLang="zh-CN" sz="2000" dirty="0"/>
                        <a:t>.text .data .</a:t>
                      </a:r>
                      <a:r>
                        <a:rPr lang="en-US" altLang="zh-CN" sz="2000" dirty="0" err="1"/>
                        <a:t>bss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301252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.text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.text {subsection}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将定义符开始的代码编译到代码段</a:t>
                      </a:r>
                      <a:endParaRPr lang="en-US" altLang="zh-C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409989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.data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.data {subsection}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将定义符开始的代码编译到数据段，初始化数据段</a:t>
                      </a:r>
                      <a:endParaRPr lang="en-US" altLang="zh-C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215152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</a:t>
                      </a:r>
                      <a:r>
                        <a:rPr lang="en-US" altLang="zh-CN" sz="2000" dirty="0" err="1"/>
                        <a:t>bss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.</a:t>
                      </a:r>
                      <a:r>
                        <a:rPr lang="en-US" altLang="zh-CN" sz="2000" dirty="0" err="1"/>
                        <a:t>bss</a:t>
                      </a:r>
                      <a:r>
                        <a:rPr lang="en-US" altLang="zh-CN" sz="2000" dirty="0"/>
                        <a:t> {subsection}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将变量存放到</a:t>
                      </a:r>
                      <a:r>
                        <a:rPr lang="en-US" altLang="zh-CN" sz="2000" dirty="0"/>
                        <a:t>.</a:t>
                      </a:r>
                      <a:r>
                        <a:rPr lang="en-US" altLang="zh-CN" sz="2000" dirty="0" err="1"/>
                        <a:t>bss</a:t>
                      </a:r>
                      <a:r>
                        <a:rPr lang="zh-CN" altLang="en-US" sz="2000" dirty="0"/>
                        <a:t>段，未初始化数据段</a:t>
                      </a:r>
                      <a:endParaRPr lang="en-US" altLang="zh-C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562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427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en-US" altLang="zh-CN" dirty="0"/>
              <a:t>ADR</a:t>
            </a:r>
            <a:r>
              <a:rPr lang="zh-CN" altLang="en-US" dirty="0"/>
              <a:t>伪指令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537380" y="1635522"/>
            <a:ext cx="11117239" cy="390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小范围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地址读取伪指令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地址值是字节对齐（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位）时，使用相对偏移取值范围为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-255~255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，当地址值是字对齐（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位）时，取值范围为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-1020~1020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语法格式：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ADR{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register, label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ADR R0, label</a:t>
            </a:r>
            <a:endParaRPr lang="en-US" altLang="zh-CN" sz="320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6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969D0-D159-47F9-957C-49963E18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8B89F-D60A-42C3-84D9-4CFC3045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631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ARMv8</a:t>
            </a:r>
            <a:r>
              <a:rPr lang="zh-CN" altLang="en-US" dirty="0">
                <a:latin typeface="宋体" panose="02010600030101010101" pitchFamily="2" charset="-122"/>
              </a:rPr>
              <a:t>架构的体系结构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ARM</a:t>
            </a:r>
            <a:r>
              <a:rPr lang="zh-CN" altLang="en-US" dirty="0">
                <a:latin typeface="宋体" panose="02010600030101010101" pitchFamily="2" charset="-122"/>
              </a:rPr>
              <a:t>寻址方式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ARM</a:t>
            </a:r>
            <a:r>
              <a:rPr lang="zh-CN" altLang="en-US" dirty="0">
                <a:latin typeface="宋体" panose="02010600030101010101" pitchFamily="2" charset="-122"/>
              </a:rPr>
              <a:t>指令集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ARM</a:t>
            </a:r>
            <a:r>
              <a:rPr lang="zh-CN" altLang="en-US" dirty="0">
                <a:latin typeface="宋体" panose="02010600030101010101" pitchFamily="2" charset="-122"/>
              </a:rPr>
              <a:t>伪指令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99E513-4F25-E25E-A479-694D8DAB0E74}"/>
              </a:ext>
            </a:extLst>
          </p:cNvPr>
          <p:cNvSpPr txBox="1"/>
          <p:nvPr/>
        </p:nvSpPr>
        <p:spPr>
          <a:xfrm>
            <a:off x="6595281" y="1814477"/>
            <a:ext cx="6093724" cy="218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defTabSz="9144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  <a:defRPr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defTabSz="9144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defTabSz="9144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defTabSz="9144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defTabSz="9144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dirty="0"/>
              <a:t>5. ARM</a:t>
            </a:r>
            <a:r>
              <a:rPr lang="zh-CN" altLang="en-US" dirty="0"/>
              <a:t>汇编语言程序结构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6. ARM</a:t>
            </a:r>
            <a:r>
              <a:rPr lang="zh-CN" altLang="en-US" dirty="0"/>
              <a:t>编译与调试工具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7. </a:t>
            </a:r>
            <a:r>
              <a:rPr lang="zh-CN" altLang="en-US" dirty="0"/>
              <a:t>基础程序</a:t>
            </a:r>
            <a:r>
              <a:rPr lang="en-US" altLang="zh-CN" dirty="0"/>
              <a:t>Hello-World</a:t>
            </a:r>
            <a:r>
              <a:rPr lang="zh-CN" altLang="en-US" dirty="0"/>
              <a:t>示例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257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en-US" altLang="zh-CN" dirty="0"/>
              <a:t>ADRL</a:t>
            </a:r>
            <a:r>
              <a:rPr lang="zh-CN" altLang="en-US" dirty="0"/>
              <a:t>伪指令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537380" y="1635522"/>
            <a:ext cx="11117239" cy="390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中等范围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地址读取伪指令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地址值是字节对齐（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位）时，使用相对偏移取值范围为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-64~64KB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，当地址值是字对齐（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位）时，取值范围为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-256~256KB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语法格式：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ADRL{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register, label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ADRL R0, label</a:t>
            </a:r>
            <a:endParaRPr lang="en-US" altLang="zh-CN" sz="320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308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en-US" altLang="zh-CN" dirty="0"/>
              <a:t>LDR</a:t>
            </a:r>
            <a:r>
              <a:rPr lang="zh-CN" altLang="en-US" dirty="0"/>
              <a:t>伪指令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537380" y="1635522"/>
            <a:ext cx="11117239" cy="26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装载一个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位的常数和一个地址到寄存器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语法格式：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LDR{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register,=[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expr|label-expr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lvl="1" defTabSz="914400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LDR R0, =0xFFFF0000</a:t>
            </a:r>
          </a:p>
        </p:txBody>
      </p:sp>
    </p:spTree>
    <p:extLst>
      <p:ext uri="{BB962C8B-B14F-4D97-AF65-F5344CB8AC3E}">
        <p14:creationId xmlns:p14="http://schemas.microsoft.com/office/powerpoint/2010/main" val="7226959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5. ARM</a:t>
            </a:r>
            <a:r>
              <a:rPr lang="zh-CN" altLang="en-US" dirty="0">
                <a:solidFill>
                  <a:schemeClr val="tx1"/>
                </a:solidFill>
              </a:rPr>
              <a:t>汇编语言程序结构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顺序结构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626280" y="2229644"/>
            <a:ext cx="11117239" cy="207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最简单、最基本的一种程序结构形式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由程序的开头顺序执行直到程序结束为止，执行过程中没有任何分支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6763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分支结构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0" y="1835944"/>
            <a:ext cx="5278415" cy="408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just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事先把各种可能出现的情况和处理方法写在程序里，由计算机做出判断并跳转或调用相应的程序处理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algn="just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运行方向是向前的，在确定的条件下，只能执行多个分支中的一个分支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EA8620-F185-2FE6-05A5-B26027EE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95" y="2116843"/>
            <a:ext cx="62960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7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条件跳转示例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28AEC4-3F5A-5389-63FB-1523D214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81" y="1383371"/>
            <a:ext cx="11198037" cy="494964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5C534286-3C56-4620-A3E5-08E5ED2D24AB}"/>
              </a:ext>
            </a:extLst>
          </p:cNvPr>
          <p:cNvSpPr/>
          <p:nvPr/>
        </p:nvSpPr>
        <p:spPr>
          <a:xfrm>
            <a:off x="573253" y="3151142"/>
            <a:ext cx="4608347" cy="599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6A91716-EDBE-4B96-AB3A-0A78222DFEF9}"/>
              </a:ext>
            </a:extLst>
          </p:cNvPr>
          <p:cNvSpPr/>
          <p:nvPr/>
        </p:nvSpPr>
        <p:spPr>
          <a:xfrm>
            <a:off x="613010" y="5019699"/>
            <a:ext cx="4608347" cy="599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35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循环结构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537380" y="1661160"/>
            <a:ext cx="11117239" cy="457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需要多次重复执行相同的或相似的功能时可以使用循环结构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部分：设置循环执行的初始化状态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循环体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部分：需要多次重复执行的部分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循环控制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部分：用于控制循环体的执行次数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循环控制方法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 defTabSz="9144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计数控制法、条件控制法、混合控制法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745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循环结构示例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FC162-2664-2B75-4926-1479D3DD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5" y="1701800"/>
            <a:ext cx="11688610" cy="38862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4C42FADA-7637-4FF8-ABE1-5E84516A94E7}"/>
              </a:ext>
            </a:extLst>
          </p:cNvPr>
          <p:cNvSpPr/>
          <p:nvPr/>
        </p:nvSpPr>
        <p:spPr>
          <a:xfrm>
            <a:off x="328088" y="3078255"/>
            <a:ext cx="2481373" cy="4136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E5F7476-CC04-4587-904F-4D67C6857DE4}"/>
              </a:ext>
            </a:extLst>
          </p:cNvPr>
          <p:cNvSpPr/>
          <p:nvPr/>
        </p:nvSpPr>
        <p:spPr>
          <a:xfrm>
            <a:off x="328088" y="4253948"/>
            <a:ext cx="2481373" cy="8213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21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子程序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357590" y="1738018"/>
            <a:ext cx="11476819" cy="331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主程序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往往要调用子程序或处理中断，暂停主程序，执行子程序或中断服务程序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子程序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又称为过程。在一个实际程序中，有些操作要执行多次，把要重复执行操作编为子程序。也常把一些常用的操作标准化、通用化成子程序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子程序结构是模块化程序设计的基础，调用子程序时需要保留内容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294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6. ARM</a:t>
            </a:r>
            <a:r>
              <a:rPr lang="zh-CN" altLang="en-US" dirty="0">
                <a:solidFill>
                  <a:schemeClr val="tx1"/>
                </a:solidFill>
              </a:rPr>
              <a:t>编译与调试工具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23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9635" y="2337582"/>
            <a:ext cx="737273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1. </a:t>
            </a:r>
            <a:r>
              <a:rPr lang="zh-CN" altLang="en-US" dirty="0"/>
              <a:t>基于</a:t>
            </a:r>
            <a:r>
              <a:rPr lang="en-US" altLang="zh-CN" dirty="0"/>
              <a:t>ARMv8</a:t>
            </a:r>
            <a:r>
              <a:rPr lang="zh-CN" altLang="en-US" dirty="0"/>
              <a:t>的处理器体系结构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6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en-US" altLang="zh-CN" dirty="0" err="1"/>
              <a:t>gcc</a:t>
            </a:r>
            <a:r>
              <a:rPr lang="zh-CN" altLang="en-US" dirty="0"/>
              <a:t>编译器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597895" y="1730233"/>
            <a:ext cx="10996209" cy="384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编译器编译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文件流程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428750" lvl="2" indent="-514350" defTabSz="9144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预编译处理，生成</a:t>
            </a:r>
            <a:r>
              <a:rPr lang="en-US" altLang="zh-CN" sz="28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main.i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428750" lvl="2" indent="-514350" defTabSz="9144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编译处理，生成</a:t>
            </a:r>
            <a:r>
              <a:rPr lang="en-US" altLang="zh-CN" sz="28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main.s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428750" lvl="2" indent="-514350" defTabSz="9144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汇编处理，生成</a:t>
            </a:r>
            <a:r>
              <a:rPr lang="en-US" altLang="zh-CN" sz="28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main.o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428750" lvl="2" indent="-514350" defTabSz="9144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链接处理，生成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main.exe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8189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编译与调试流程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216895" y="1285909"/>
            <a:ext cx="10996209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SSH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工具，输入用户名和密码登录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B06D17-4666-5609-46F1-CF311CF9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023419"/>
            <a:ext cx="12192000" cy="48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03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编译与调试流程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216895" y="1285909"/>
            <a:ext cx="10996209" cy="247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更新编译环境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升级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版本，依次如下命令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9E9FE9-AF4E-ED00-58B4-8E4E4C5B90E9}"/>
              </a:ext>
            </a:extLst>
          </p:cNvPr>
          <p:cNvSpPr txBox="1"/>
          <p:nvPr/>
        </p:nvSpPr>
        <p:spPr>
          <a:xfrm>
            <a:off x="699496" y="2203013"/>
            <a:ext cx="10349504" cy="5799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1" defTabSz="914400">
              <a:lnSpc>
                <a:spcPct val="150000"/>
              </a:lnSpc>
              <a:spcBef>
                <a:spcPts val="1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yum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groupinstall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“Development tools”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A68DBD-A8BD-B2FA-42E0-20CD0BDCB123}"/>
              </a:ext>
            </a:extLst>
          </p:cNvPr>
          <p:cNvSpPr txBox="1"/>
          <p:nvPr/>
        </p:nvSpPr>
        <p:spPr>
          <a:xfrm>
            <a:off x="699496" y="3757227"/>
            <a:ext cx="10349504" cy="2626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2pPr lvl="1" defTabSz="914400">
              <a:lnSpc>
                <a:spcPct val="150000"/>
              </a:lnSpc>
              <a:spcBef>
                <a:spcPts val="1000"/>
              </a:spcBef>
              <a:defRPr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</a:lstStyle>
          <a:p>
            <a:pPr lvl="1"/>
            <a:r>
              <a:rPr lang="en-US" altLang="zh-CN" dirty="0"/>
              <a:t>yum –y install centos-release-</a:t>
            </a:r>
            <a:r>
              <a:rPr lang="en-US" altLang="zh-CN" dirty="0" err="1"/>
              <a:t>scl</a:t>
            </a:r>
            <a:endParaRPr lang="en-US" altLang="zh-CN" dirty="0"/>
          </a:p>
          <a:p>
            <a:pPr lvl="1"/>
            <a:r>
              <a:rPr lang="en-US" altLang="zh-CN" dirty="0"/>
              <a:t>yum –y install devtoolset-7-gcc devtoolset-7-gcc-c++ devtoolset-7-binutils</a:t>
            </a:r>
          </a:p>
          <a:p>
            <a:pPr lvl="1"/>
            <a:r>
              <a:rPr lang="en-US" altLang="zh-CN" dirty="0" err="1"/>
              <a:t>scl</a:t>
            </a:r>
            <a:r>
              <a:rPr lang="en-US" altLang="zh-CN" dirty="0"/>
              <a:t> enable devtoolset-7 bash</a:t>
            </a:r>
          </a:p>
          <a:p>
            <a:pPr lvl="1"/>
            <a:r>
              <a:rPr lang="en-US" altLang="zh-CN" dirty="0"/>
              <a:t>echo “</a:t>
            </a:r>
            <a:r>
              <a:rPr lang="en-US" altLang="zh-CN" dirty="0" err="1"/>
              <a:t>souce</a:t>
            </a:r>
            <a:r>
              <a:rPr lang="en-US" altLang="zh-CN" dirty="0"/>
              <a:t> /opt/rh/devtoolset-7/enable” &gt;&gt;/</a:t>
            </a:r>
            <a:r>
              <a:rPr lang="en-US" altLang="zh-CN" dirty="0" err="1"/>
              <a:t>etc</a:t>
            </a:r>
            <a:r>
              <a:rPr lang="en-US" altLang="zh-CN" dirty="0"/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15080705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zh-CN" altLang="en-US" dirty="0"/>
              <a:t>编译与调试流程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216895" y="1730409"/>
            <a:ext cx="10996209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使用“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gcc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-v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”命令可以输出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版本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gcc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来编译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语言程序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12EE91-8FC9-CB7F-1B2D-D6142877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" y="2659016"/>
            <a:ext cx="12124667" cy="234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0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7. </a:t>
            </a:r>
            <a:r>
              <a:rPr lang="zh-CN" altLang="en-US" dirty="0"/>
              <a:t>基础程序</a:t>
            </a:r>
            <a:r>
              <a:rPr lang="en-US" altLang="zh-CN" dirty="0"/>
              <a:t>Hello-World</a:t>
            </a:r>
            <a:r>
              <a:rPr lang="zh-CN" altLang="en-US" dirty="0"/>
              <a:t>示例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1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en-US" altLang="zh-CN" dirty="0"/>
              <a:t>hello-world</a:t>
            </a:r>
            <a:r>
              <a:rPr lang="zh-CN" altLang="en-US" dirty="0"/>
              <a:t>示例程序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216895" y="1730409"/>
            <a:ext cx="10996209" cy="382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实验目的：实现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ARM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平台精简指令集（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RISC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）编写的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hello-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sorld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程序的编译和运行。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实验内容：两次使用软中断指令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来进行系统调用。第一次使用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指令在屏幕上打印出一个字符串“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Hello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”；第二次使用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svc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指令来当前程序。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129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en-US" altLang="zh-CN" dirty="0"/>
              <a:t>hello-world</a:t>
            </a:r>
            <a:r>
              <a:rPr lang="zh-CN" altLang="en-US" dirty="0"/>
              <a:t>示例程序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686795" y="1396319"/>
            <a:ext cx="3529605" cy="5324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.text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.global tart1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tart1: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   mov x0,#0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   ldr x1,=msg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   mov x2,len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   mov x8,64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   svc #0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   mov x0,123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   mov x8,93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   svc #0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.data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msg: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   .ascii "Hello World!\n" </a:t>
            </a:r>
          </a:p>
          <a:p>
            <a:r>
              <a:rPr lang="en-US" altLang="zh-CN" sz="20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len=.-msg 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E7C503-D19F-73B2-6C42-1241D021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164" y="2534586"/>
            <a:ext cx="85248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727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29C44-E8F3-4F61-B68C-4EDDAC3F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52"/>
            <a:ext cx="10515600" cy="784224"/>
          </a:xfrm>
        </p:spPr>
        <p:txBody>
          <a:bodyPr/>
          <a:lstStyle/>
          <a:p>
            <a:r>
              <a:rPr lang="en-US" altLang="zh-CN" dirty="0"/>
              <a:t>hello-world</a:t>
            </a:r>
            <a:r>
              <a:rPr lang="zh-CN" altLang="en-US" dirty="0"/>
              <a:t>示例程序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91ADD-0384-19E5-C5C9-892A30CB7AD3}"/>
              </a:ext>
            </a:extLst>
          </p:cNvPr>
          <p:cNvSpPr txBox="1"/>
          <p:nvPr/>
        </p:nvSpPr>
        <p:spPr>
          <a:xfrm>
            <a:off x="597895" y="2099164"/>
            <a:ext cx="10996209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思考：同样的代码在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x86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平台是否能够运行，为什么？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755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100" y="1995858"/>
            <a:ext cx="7543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4400" b="1" dirty="0"/>
              <a:t>汇编语言与逆向技术</a:t>
            </a:r>
            <a:br>
              <a:rPr lang="en-US" sz="4400" dirty="0"/>
            </a:br>
            <a:br>
              <a:rPr lang="en-US" sz="3200" dirty="0"/>
            </a:br>
            <a:r>
              <a:rPr lang="zh-CN" altLang="en-US" sz="3200" dirty="0"/>
              <a:t>第</a:t>
            </a:r>
            <a:r>
              <a:rPr lang="en-US" altLang="zh-CN" sz="3200" dirty="0"/>
              <a:t>9</a:t>
            </a:r>
            <a:r>
              <a:rPr lang="zh-CN" altLang="en-US" sz="3200" dirty="0"/>
              <a:t>章 </a:t>
            </a:r>
            <a:r>
              <a:rPr lang="en-US" altLang="zh-CN" sz="3200" dirty="0"/>
              <a:t>ARM</a:t>
            </a:r>
            <a:r>
              <a:rPr lang="zh-CN" altLang="en-US" sz="3200" dirty="0"/>
              <a:t>汇编与接口技术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895600" y="3719143"/>
            <a:ext cx="64008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王志</a:t>
            </a:r>
            <a:r>
              <a:rPr lang="en-US" altLang="zh-CN" sz="3600" b="0" i="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  <a:p>
            <a:pPr algn="ctr" defTabSz="914400"/>
            <a:r>
              <a:rPr lang="en-US" altLang="zh-CN" sz="2400" b="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zwang@nankai.edu.cn</a:t>
            </a:r>
            <a:endParaRPr lang="en-US" altLang="zh-CN" sz="24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/>
            <a:r>
              <a:rPr lang="en-US" altLang="zh-CN" sz="20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 on 2022.11.2</a:t>
            </a:r>
            <a:endParaRPr lang="en-US" altLang="zh-CN" sz="32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/>
            <a:endParaRPr lang="en-US" altLang="zh-CN" sz="3600" b="0" i="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895600" y="4853343"/>
            <a:ext cx="6400800" cy="1494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28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8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/>
            <a:r>
              <a:rPr lang="en-US" altLang="zh-CN" sz="28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2022-2023</a:t>
            </a:r>
            <a:r>
              <a:rPr lang="zh-CN" altLang="en-US" sz="28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8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2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969D0-D159-47F9-957C-49963E18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8B89F-D60A-42C3-84D9-4CFC3045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631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ARMv8</a:t>
            </a:r>
            <a:r>
              <a:rPr lang="zh-CN" altLang="en-US" dirty="0">
                <a:latin typeface="宋体" panose="02010600030101010101" pitchFamily="2" charset="-122"/>
              </a:rPr>
              <a:t>架构的体系结构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ARM</a:t>
            </a:r>
            <a:r>
              <a:rPr lang="zh-CN" altLang="en-US" dirty="0">
                <a:latin typeface="宋体" panose="02010600030101010101" pitchFamily="2" charset="-122"/>
              </a:rPr>
              <a:t>寻址方式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ARM</a:t>
            </a:r>
            <a:r>
              <a:rPr lang="zh-CN" altLang="en-US" dirty="0">
                <a:latin typeface="宋体" panose="02010600030101010101" pitchFamily="2" charset="-122"/>
              </a:rPr>
              <a:t>指令集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ARM</a:t>
            </a:r>
            <a:r>
              <a:rPr lang="zh-CN" altLang="en-US" dirty="0">
                <a:latin typeface="宋体" panose="02010600030101010101" pitchFamily="2" charset="-122"/>
              </a:rPr>
              <a:t>伪指令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99E513-4F25-E25E-A479-694D8DAB0E74}"/>
              </a:ext>
            </a:extLst>
          </p:cNvPr>
          <p:cNvSpPr txBox="1"/>
          <p:nvPr/>
        </p:nvSpPr>
        <p:spPr>
          <a:xfrm>
            <a:off x="6595281" y="1814477"/>
            <a:ext cx="6093724" cy="218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defTabSz="9144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  <a:defRPr sz="2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defTabSz="9144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defTabSz="9144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defTabSz="9144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defTabSz="9144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dirty="0"/>
              <a:t>5. ARM</a:t>
            </a:r>
            <a:r>
              <a:rPr lang="zh-CN" altLang="en-US" dirty="0"/>
              <a:t>汇编语言程序结构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6. ARM</a:t>
            </a:r>
            <a:r>
              <a:rPr lang="zh-CN" altLang="en-US" dirty="0"/>
              <a:t>编译与调试工具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en-US" altLang="zh-CN"/>
              <a:t>. </a:t>
            </a:r>
            <a:r>
              <a:rPr lang="zh-CN" altLang="en-US" dirty="0"/>
              <a:t>基础程序</a:t>
            </a:r>
            <a:r>
              <a:rPr lang="en-US" altLang="zh-CN" dirty="0"/>
              <a:t>Hello-World</a:t>
            </a:r>
            <a:r>
              <a:rPr lang="zh-CN" altLang="en-US" dirty="0"/>
              <a:t>示例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542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4608</TotalTime>
  <Words>4711</Words>
  <Application>Microsoft Office PowerPoint</Application>
  <PresentationFormat>宽屏</PresentationFormat>
  <Paragraphs>620</Paragraphs>
  <Slides>99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1" baseType="lpstr">
      <vt:lpstr>Avenir</vt:lpstr>
      <vt:lpstr>DengXian</vt:lpstr>
      <vt:lpstr>DengXian</vt:lpstr>
      <vt:lpstr>宋体</vt:lpstr>
      <vt:lpstr>宋体</vt:lpstr>
      <vt:lpstr>Microsoft Yahei</vt:lpstr>
      <vt:lpstr>Arial</vt:lpstr>
      <vt:lpstr>Calibri</vt:lpstr>
      <vt:lpstr>Calibri Light</vt:lpstr>
      <vt:lpstr>Tahoma</vt:lpstr>
      <vt:lpstr>Times New Roman</vt:lpstr>
      <vt:lpstr>2_400TGp_globalcity_light_ani</vt:lpstr>
      <vt:lpstr>汇编语言与逆向技术  第4章 国产鲲鹏CPU汇编语言编程</vt:lpstr>
      <vt:lpstr>PowerPoint 演示文稿</vt:lpstr>
      <vt:lpstr>国外CPU vs. 国产CPU</vt:lpstr>
      <vt:lpstr>PowerPoint 演示文稿</vt:lpstr>
      <vt:lpstr>美国“对华芯片出口限制”</vt:lpstr>
      <vt:lpstr>鲲鹏CPU</vt:lpstr>
      <vt:lpstr>CPU架构</vt:lpstr>
      <vt:lpstr>本章知识点</vt:lpstr>
      <vt:lpstr>1. 基于ARMv8的处理器体系结构</vt:lpstr>
      <vt:lpstr>ARMv8的发展过程</vt:lpstr>
      <vt:lpstr>ARMv8-A的2种执行状态（Execution States）</vt:lpstr>
      <vt:lpstr>ARMv8-A的执行状态（Execution States）</vt:lpstr>
      <vt:lpstr>ARMv8-A的执行状态</vt:lpstr>
      <vt:lpstr>ARMv8-A的执行状态</vt:lpstr>
      <vt:lpstr>ARMv8支持的数据类型</vt:lpstr>
      <vt:lpstr>ARMv8支持的数据类型</vt:lpstr>
      <vt:lpstr>ARMv8支持的指令集</vt:lpstr>
      <vt:lpstr>ARMv8架构的异常等级与安全模型</vt:lpstr>
      <vt:lpstr>ARMv8架构的异常等级与安全模型</vt:lpstr>
      <vt:lpstr>ARMv8架构的寄存器</vt:lpstr>
      <vt:lpstr>ARMv8架构的寄存器</vt:lpstr>
      <vt:lpstr>ARMv8架构的异常处理</vt:lpstr>
      <vt:lpstr>ARMv8架构的异常处理</vt:lpstr>
      <vt:lpstr>ARMv8架构的异常处理</vt:lpstr>
      <vt:lpstr>ARMv8架构的异常处理</vt:lpstr>
      <vt:lpstr>ARMv8架构的中断</vt:lpstr>
      <vt:lpstr>ARMv8架构的中断</vt:lpstr>
      <vt:lpstr>2. ARM寻址方式</vt:lpstr>
      <vt:lpstr>ARM寻址方式</vt:lpstr>
      <vt:lpstr>立即数寻址</vt:lpstr>
      <vt:lpstr>PowerPoint 演示文稿</vt:lpstr>
      <vt:lpstr>寄存器寻址</vt:lpstr>
      <vt:lpstr>寄存器间接寻址</vt:lpstr>
      <vt:lpstr>基址变址寻址</vt:lpstr>
      <vt:lpstr>基址变址寻址</vt:lpstr>
      <vt:lpstr>基址变址寻址</vt:lpstr>
      <vt:lpstr>多寄存器寻址类型</vt:lpstr>
      <vt:lpstr>多寄存器寻址模式</vt:lpstr>
      <vt:lpstr>多寄存器寻址格式</vt:lpstr>
      <vt:lpstr>多寄存器寻址实例</vt:lpstr>
      <vt:lpstr>PowerPoint 演示文稿</vt:lpstr>
      <vt:lpstr>多寄存器寻址实例</vt:lpstr>
      <vt:lpstr>多寄存器寻址实例</vt:lpstr>
      <vt:lpstr>寄存器堆栈寻址</vt:lpstr>
      <vt:lpstr>寄存器堆栈寻址</vt:lpstr>
      <vt:lpstr>寄存器堆栈寻址</vt:lpstr>
      <vt:lpstr>PowerPoint 演示文稿</vt:lpstr>
      <vt:lpstr>寄存器堆栈寻址</vt:lpstr>
      <vt:lpstr>PowerPoint 演示文稿</vt:lpstr>
      <vt:lpstr>寄存器堆栈寻址</vt:lpstr>
      <vt:lpstr>3. ARM指令集</vt:lpstr>
      <vt:lpstr>ARM指令集</vt:lpstr>
      <vt:lpstr>ARM指令集</vt:lpstr>
      <vt:lpstr>GNU ARM汇编语法格式</vt:lpstr>
      <vt:lpstr>GNU ARM汇编语法格式</vt:lpstr>
      <vt:lpstr>GNU ARM汇编语法格式</vt:lpstr>
      <vt:lpstr>指令分类</vt:lpstr>
      <vt:lpstr>A64指令特点</vt:lpstr>
      <vt:lpstr>跳转指令</vt:lpstr>
      <vt:lpstr>跳转指令</vt:lpstr>
      <vt:lpstr>跳转指令</vt:lpstr>
      <vt:lpstr>系统寄存器指令</vt:lpstr>
      <vt:lpstr>算术运算指令</vt:lpstr>
      <vt:lpstr>算数运算指令</vt:lpstr>
      <vt:lpstr>逻辑运算指令</vt:lpstr>
      <vt:lpstr>逻辑运算指令</vt:lpstr>
      <vt:lpstr>数据传输指令</vt:lpstr>
      <vt:lpstr>数据传输指令</vt:lpstr>
      <vt:lpstr>地址生成指令</vt:lpstr>
      <vt:lpstr>移位运算指令</vt:lpstr>
      <vt:lpstr>Load/Store指令</vt:lpstr>
      <vt:lpstr>SIMD指令简介</vt:lpstr>
      <vt:lpstr>4. ARM伪指令</vt:lpstr>
      <vt:lpstr>ARM伪指令</vt:lpstr>
      <vt:lpstr>数据定义伪操作</vt:lpstr>
      <vt:lpstr>汇编控制伪操作</vt:lpstr>
      <vt:lpstr>汇编控制伪操作</vt:lpstr>
      <vt:lpstr>杂项伪操作</vt:lpstr>
      <vt:lpstr>ADR伪指令</vt:lpstr>
      <vt:lpstr>ADRL伪指令</vt:lpstr>
      <vt:lpstr>LDR伪指令</vt:lpstr>
      <vt:lpstr>5. ARM汇编语言程序结构</vt:lpstr>
      <vt:lpstr>顺序结构</vt:lpstr>
      <vt:lpstr>分支结构</vt:lpstr>
      <vt:lpstr>条件跳转示例</vt:lpstr>
      <vt:lpstr>循环结构</vt:lpstr>
      <vt:lpstr>循环结构示例</vt:lpstr>
      <vt:lpstr>子程序</vt:lpstr>
      <vt:lpstr>6. ARM编译与调试工具</vt:lpstr>
      <vt:lpstr>gcc编译器</vt:lpstr>
      <vt:lpstr>编译与调试流程</vt:lpstr>
      <vt:lpstr>编译与调试流程</vt:lpstr>
      <vt:lpstr>编译与调试流程</vt:lpstr>
      <vt:lpstr>7. 基础程序Hello-World示例</vt:lpstr>
      <vt:lpstr>hello-world示例程序</vt:lpstr>
      <vt:lpstr>hello-world示例程序</vt:lpstr>
      <vt:lpstr>hello-world示例程序</vt:lpstr>
      <vt:lpstr>汇编语言与逆向技术  第9章 ARM汇编与接口技术</vt:lpstr>
      <vt:lpstr>本章知识点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汇编与逆向技术基础  第2章 IA-32处理器体系结构</dc:title>
  <dc:creator>zwang</dc:creator>
  <cp:lastModifiedBy>王 志</cp:lastModifiedBy>
  <cp:revision>482</cp:revision>
  <dcterms:created xsi:type="dcterms:W3CDTF">2020-03-01T14:18:02Z</dcterms:created>
  <dcterms:modified xsi:type="dcterms:W3CDTF">2022-12-08T08:16:46Z</dcterms:modified>
</cp:coreProperties>
</file>